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64" r:id="rId2"/>
    <p:sldId id="306" r:id="rId3"/>
    <p:sldId id="345" r:id="rId4"/>
    <p:sldId id="324" r:id="rId5"/>
    <p:sldId id="308" r:id="rId6"/>
    <p:sldId id="309" r:id="rId7"/>
    <p:sldId id="310" r:id="rId8"/>
    <p:sldId id="359" r:id="rId9"/>
    <p:sldId id="311" r:id="rId10"/>
    <p:sldId id="304" r:id="rId11"/>
    <p:sldId id="313" r:id="rId12"/>
    <p:sldId id="314" r:id="rId13"/>
    <p:sldId id="315" r:id="rId14"/>
    <p:sldId id="317" r:id="rId15"/>
    <p:sldId id="316" r:id="rId16"/>
    <p:sldId id="318" r:id="rId17"/>
    <p:sldId id="319" r:id="rId18"/>
    <p:sldId id="320" r:id="rId19"/>
    <p:sldId id="321" r:id="rId20"/>
    <p:sldId id="348" r:id="rId21"/>
    <p:sldId id="322" r:id="rId22"/>
    <p:sldId id="323" r:id="rId23"/>
    <p:sldId id="346" r:id="rId24"/>
    <p:sldId id="347" r:id="rId25"/>
    <p:sldId id="325" r:id="rId26"/>
    <p:sldId id="341" r:id="rId27"/>
    <p:sldId id="339" r:id="rId28"/>
    <p:sldId id="340" r:id="rId29"/>
    <p:sldId id="332" r:id="rId30"/>
    <p:sldId id="335" r:id="rId31"/>
    <p:sldId id="336" r:id="rId32"/>
    <p:sldId id="337" r:id="rId33"/>
    <p:sldId id="338" r:id="rId34"/>
    <p:sldId id="349" r:id="rId35"/>
    <p:sldId id="351" r:id="rId36"/>
    <p:sldId id="352" r:id="rId37"/>
    <p:sldId id="353" r:id="rId38"/>
    <p:sldId id="354" r:id="rId39"/>
    <p:sldId id="356" r:id="rId40"/>
    <p:sldId id="357" r:id="rId41"/>
    <p:sldId id="358" r:id="rId42"/>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75692" autoAdjust="0"/>
  </p:normalViewPr>
  <p:slideViewPr>
    <p:cSldViewPr>
      <p:cViewPr varScale="1">
        <p:scale>
          <a:sx n="142" d="100"/>
          <a:sy n="142" d="100"/>
        </p:scale>
        <p:origin x="-2664" y="-96"/>
      </p:cViewPr>
      <p:guideLst>
        <p:guide orient="horz" pos="2160"/>
        <p:guide pos="2880"/>
      </p:guideLst>
    </p:cSldViewPr>
  </p:slideViewPr>
  <p:outlineViewPr>
    <p:cViewPr>
      <p:scale>
        <a:sx n="33" d="100"/>
        <a:sy n="33" d="100"/>
      </p:scale>
      <p:origin x="48" y="26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9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961"/>
          </a:xfrm>
          <a:prstGeom prst="rect">
            <a:avLst/>
          </a:prstGeom>
        </p:spPr>
        <p:txBody>
          <a:bodyPr vert="horz" lIns="91440" tIns="45720" rIns="91440" bIns="45720" rtlCol="0"/>
          <a:lstStyle>
            <a:lvl1pPr algn="r">
              <a:defRPr sz="1200"/>
            </a:lvl1pPr>
          </a:lstStyle>
          <a:p>
            <a:fld id="{4B916AB6-937F-4111-A927-777CC0CF99CC}" type="datetimeFigureOut">
              <a:rPr lang="en-US" smtClean="0"/>
              <a:pPr/>
              <a:t>1/22/2014</a:t>
            </a:fld>
            <a:endParaRPr lang="en-US"/>
          </a:p>
        </p:txBody>
      </p:sp>
      <p:sp>
        <p:nvSpPr>
          <p:cNvPr id="4" name="Footer Placeholder 3"/>
          <p:cNvSpPr>
            <a:spLocks noGrp="1"/>
          </p:cNvSpPr>
          <p:nvPr>
            <p:ph type="ftr" sz="quarter" idx="2"/>
          </p:nvPr>
        </p:nvSpPr>
        <p:spPr>
          <a:xfrm>
            <a:off x="0" y="8769363"/>
            <a:ext cx="3004820" cy="46196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363"/>
            <a:ext cx="3004820" cy="461961"/>
          </a:xfrm>
          <a:prstGeom prst="rect">
            <a:avLst/>
          </a:prstGeom>
        </p:spPr>
        <p:txBody>
          <a:bodyPr vert="horz" lIns="91440" tIns="45720" rIns="91440" bIns="45720" rtlCol="0" anchor="b"/>
          <a:lstStyle>
            <a:lvl1pPr algn="r">
              <a:defRPr sz="1200"/>
            </a:lvl1pPr>
          </a:lstStyle>
          <a:p>
            <a:fld id="{E9B39D2A-BF0D-444B-BD4A-808419B8F29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1440" tIns="45720" rIns="91440" bIns="45720" rtlCol="0"/>
          <a:lstStyle>
            <a:lvl1pPr algn="r">
              <a:defRPr sz="1200"/>
            </a:lvl1pPr>
          </a:lstStyle>
          <a:p>
            <a:fld id="{A9629A97-7816-4E13-815C-F55F51C23702}" type="datetimeFigureOut">
              <a:rPr lang="en-US" smtClean="0"/>
              <a:pPr/>
              <a:t>1/22/2014</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1440" tIns="45720" rIns="91440" bIns="45720" rtlCol="0" anchor="b"/>
          <a:lstStyle>
            <a:lvl1pPr algn="r">
              <a:defRPr sz="1200"/>
            </a:lvl1pPr>
          </a:lstStyle>
          <a:p>
            <a:fld id="{B6B13AE2-D634-497F-8AEE-F136ED92B783}" type="slidenum">
              <a:rPr lang="en-US" smtClean="0"/>
              <a:pPr/>
              <a:t>‹#›</a:t>
            </a:fld>
            <a:endParaRPr lang="en-US"/>
          </a:p>
        </p:txBody>
      </p:sp>
    </p:spTree>
    <p:extLst>
      <p:ext uri="{BB962C8B-B14F-4D97-AF65-F5344CB8AC3E}">
        <p14:creationId xmlns:p14="http://schemas.microsoft.com/office/powerpoint/2010/main" xmlns="" val="214467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usarmy.knox.hrc.mbx.tagd-eval-policy@mail.mi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mailto:usarmy.knox.hrc.mbx.tagd-eval-policy@mail.mi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mailto:usarmy.knox.hrc.mbx.tagd-eval-policy@mail.mi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This slide shows a snapshot of what the “Rater” will see within the new Evaluation Entry System.  </a:t>
            </a:r>
          </a:p>
          <a:p>
            <a:pPr>
              <a:spcBef>
                <a:spcPct val="0"/>
              </a:spcBef>
            </a:pPr>
            <a:endParaRPr lang="en-US" dirty="0" smtClean="0"/>
          </a:p>
          <a:p>
            <a:pPr>
              <a:spcBef>
                <a:spcPct val="0"/>
              </a:spcBef>
            </a:pPr>
            <a:r>
              <a:rPr lang="en-US" dirty="0" smtClean="0"/>
              <a:t>-After entering the Performance block comments , the Rater will select the appropriate overall performance block rating then will have to “lock” that rating.</a:t>
            </a:r>
          </a:p>
          <a:p>
            <a:pPr>
              <a:spcBef>
                <a:spcPct val="0"/>
              </a:spcBef>
            </a:pPr>
            <a:endParaRPr lang="en-US" dirty="0" smtClean="0"/>
          </a:p>
          <a:p>
            <a:pPr>
              <a:spcBef>
                <a:spcPct val="0"/>
              </a:spcBef>
            </a:pPr>
            <a:r>
              <a:rPr lang="en-US" dirty="0" smtClean="0"/>
              <a:t>-The system has a built in profile calculator which will not let you select an “Excels” block if your profile does not support it.  If an individual’s profile does not support giving an “Excels” box check then the option will be grayed out and not allow you to select it. </a:t>
            </a:r>
          </a:p>
          <a:p>
            <a:pPr>
              <a:spcBef>
                <a:spcPct val="0"/>
              </a:spcBef>
            </a:pPr>
            <a:endParaRPr lang="en-US" dirty="0" smtClean="0"/>
          </a:p>
          <a:p>
            <a:pPr>
              <a:spcBef>
                <a:spcPct val="0"/>
              </a:spcBef>
            </a:pPr>
            <a:r>
              <a:rPr lang="en-US" dirty="0" smtClean="0"/>
              <a:t>-Once</a:t>
            </a:r>
            <a:r>
              <a:rPr lang="en-US" baseline="0" dirty="0" smtClean="0"/>
              <a:t> the rater “Locks” his/her box check, it cannot be unlocked by the rating official.  If there is a need to make a change to the rater box check, the rater must contact HQDA and request an </a:t>
            </a:r>
            <a:r>
              <a:rPr lang="en-US" baseline="0" dirty="0" err="1" smtClean="0"/>
              <a:t>exeption</a:t>
            </a:r>
            <a:r>
              <a:rPr lang="en-US" baseline="0" dirty="0" smtClean="0"/>
              <a:t> to policy.</a:t>
            </a:r>
            <a:endParaRPr lang="en-US" dirty="0" smtClean="0"/>
          </a:p>
          <a:p>
            <a:endParaRPr lang="en-US" dirty="0" smtClean="0"/>
          </a:p>
          <a:p>
            <a:pPr defTabSz="904982">
              <a:defRPr/>
            </a:pPr>
            <a:endParaRPr lang="en-US" dirty="0"/>
          </a:p>
        </p:txBody>
      </p:sp>
      <p:sp>
        <p:nvSpPr>
          <p:cNvPr id="4" name="Slide Number Placeholder 3"/>
          <p:cNvSpPr>
            <a:spLocks noGrp="1"/>
          </p:cNvSpPr>
          <p:nvPr>
            <p:ph type="sldNum" sz="quarter" idx="10"/>
          </p:nvPr>
        </p:nvSpPr>
        <p:spPr/>
        <p:txBody>
          <a:bodyPr/>
          <a:lstStyle/>
          <a:p>
            <a:fld id="{30A417E8-06E4-421A-8AFB-75BE31C83B2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depicts the Rater profile math using the 4 box system.</a:t>
            </a:r>
          </a:p>
          <a:p>
            <a:endParaRPr lang="en-US" dirty="0" smtClean="0"/>
          </a:p>
          <a:p>
            <a:pPr>
              <a:buFontTx/>
              <a:buChar char="-"/>
            </a:pPr>
            <a:r>
              <a:rPr lang="en-US" dirty="0" smtClean="0"/>
              <a:t>Each grade will receive a credit of 3 in the “Proficient” category.</a:t>
            </a:r>
          </a:p>
          <a:p>
            <a:pPr>
              <a:buFontTx/>
              <a:buChar char="-"/>
            </a:pPr>
            <a:endParaRPr lang="en-US" dirty="0" smtClean="0"/>
          </a:p>
          <a:p>
            <a:pPr>
              <a:buFontTx/>
              <a:buChar char="-"/>
            </a:pPr>
            <a:r>
              <a:rPr lang="en-US" dirty="0" smtClean="0"/>
              <a:t>Looking at the first diagram you can see where the rater has been credited with 3 in the “Proficient” category.</a:t>
            </a:r>
          </a:p>
          <a:p>
            <a:pPr>
              <a:buFontTx/>
              <a:buChar char="-"/>
            </a:pPr>
            <a:endParaRPr lang="en-US" dirty="0" smtClean="0"/>
          </a:p>
          <a:p>
            <a:pPr>
              <a:buFontTx/>
              <a:buChar char="-"/>
            </a:pPr>
            <a:r>
              <a:rPr lang="en-US" dirty="0" smtClean="0"/>
              <a:t>The second diagram shows how the math will add up after the first 10 evaluations have been submitted (13 evaluations factoring in the credit of 3).  After submitting 6 evaluations with “Excels” and 7 with “Proficient” it will bring the rater’s profile to 46% in “Excels” which is within the LESS THAN 50% standard.  The “</a:t>
            </a:r>
            <a:r>
              <a:rPr lang="en-US" dirty="0" err="1" smtClean="0"/>
              <a:t>Proficent</a:t>
            </a:r>
            <a:r>
              <a:rPr lang="en-US" dirty="0" smtClean="0"/>
              <a:t>” category will be at 53%.</a:t>
            </a:r>
          </a:p>
          <a:p>
            <a:pPr>
              <a:buFontTx/>
              <a:buChar char="-"/>
            </a:pPr>
            <a:endParaRPr lang="en-US" dirty="0" smtClean="0"/>
          </a:p>
          <a:p>
            <a:pPr>
              <a:buFontTx/>
              <a:buChar char="-"/>
            </a:pPr>
            <a:r>
              <a:rPr lang="en-US" dirty="0" smtClean="0"/>
              <a:t>The third diagram shows how the math will calculate after the first 20 reports have been submitted with a credit of 3 in “Proficient.”  A rater can submit up to 11 evaluations with “Excels” and 12 with “</a:t>
            </a:r>
            <a:r>
              <a:rPr lang="en-US" dirty="0" err="1" smtClean="0"/>
              <a:t>Proficients</a:t>
            </a:r>
            <a:r>
              <a:rPr lang="en-US" dirty="0" smtClean="0"/>
              <a:t>” which will put the Rater’s “Excels” profile at 47.8% which is still within standard of being LESS THAN 50%.</a:t>
            </a: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14"/>
            <a:r>
              <a:rPr lang="en-US" dirty="0" smtClean="0"/>
              <a:t>This slide depicts the rater assessment portion of the Company Grade OER. </a:t>
            </a:r>
          </a:p>
          <a:p>
            <a:pPr defTabSz="930214"/>
            <a:endParaRPr lang="en-US" dirty="0" smtClean="0"/>
          </a:p>
          <a:p>
            <a:pPr defTabSz="930214"/>
            <a:r>
              <a:rPr lang="en-US" dirty="0" smtClean="0"/>
              <a:t>-The Rater will assess the Rated Officer based on Performance as it pertains to the core attributes and competencies as outlined in the ADRP 6-22.</a:t>
            </a:r>
          </a:p>
          <a:p>
            <a:pPr defTabSz="930214"/>
            <a:endParaRPr lang="en-US" dirty="0" smtClean="0"/>
          </a:p>
          <a:p>
            <a:pPr defTabSz="930214"/>
            <a:r>
              <a:rPr lang="en-US" dirty="0" smtClean="0"/>
              <a:t>-The Rater will only comment on PERFORMANCE and will no longer mention potential.  Commenting on potential is the sole responsibility of the Senior Rater.</a:t>
            </a:r>
          </a:p>
          <a:p>
            <a:pPr defTabSz="930214"/>
            <a:endParaRPr lang="en-US" dirty="0" smtClean="0"/>
          </a:p>
          <a:p>
            <a:pPr defTabSz="930214"/>
            <a:r>
              <a:rPr lang="en-US" dirty="0" smtClean="0"/>
              <a:t>-Comments for each attribute and competency block will be mandatory and Rater’s will have the ability to write up to 4 lines of narrative text in each comments block.</a:t>
            </a:r>
          </a:p>
          <a:p>
            <a:pPr defTabSz="922282"/>
            <a:endParaRPr lang="en-US" dirty="0" smtClean="0"/>
          </a:p>
          <a:p>
            <a:pPr defTabSz="922282"/>
            <a:endParaRPr lang="en-US" dirty="0" smtClean="0"/>
          </a:p>
        </p:txBody>
      </p:sp>
      <p:sp>
        <p:nvSpPr>
          <p:cNvPr id="4" name="Slide Number Placeholder 3"/>
          <p:cNvSpPr>
            <a:spLocks noGrp="1"/>
          </p:cNvSpPr>
          <p:nvPr>
            <p:ph type="sldNum" sz="quarter" idx="5"/>
          </p:nvPr>
        </p:nvSpPr>
        <p:spPr/>
        <p:txBody>
          <a:bodyPr/>
          <a:lstStyle/>
          <a:p>
            <a:pPr>
              <a:defRPr/>
            </a:pPr>
            <a:fld id="{52210CA5-B046-4E36-931E-3199DB1914E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what page 1 of the Field Grade Form looks like.</a:t>
            </a:r>
          </a:p>
          <a:p>
            <a:endParaRPr lang="en-US" dirty="0" smtClean="0"/>
          </a:p>
          <a:p>
            <a:r>
              <a:rPr lang="en-US" dirty="0" smtClean="0"/>
              <a:t>-The administrative data in the top third of the form is the same as the Company Grade report.</a:t>
            </a:r>
          </a:p>
          <a:p>
            <a:pPr>
              <a:buFontTx/>
              <a:buChar char="-"/>
            </a:pPr>
            <a:endParaRPr lang="en-US" dirty="0" smtClean="0"/>
          </a:p>
          <a:p>
            <a:pPr>
              <a:buFontTx/>
              <a:buChar char="-"/>
            </a:pPr>
            <a:r>
              <a:rPr lang="en-US" dirty="0" smtClean="0"/>
              <a:t>There are two new assignments fields at the bottom of the page.  The first is where the Rater can indicate up to three “Broadening” assignments best suited for the rated officer.   The second is where the Rater may list the 3 “operational” assignments where the rated officer is best suited for.  Ideally think 3-5 years out.</a:t>
            </a:r>
          </a:p>
          <a:p>
            <a:pPr>
              <a:buFontTx/>
              <a:buChar char="-"/>
            </a:pPr>
            <a:endParaRPr lang="en-US" dirty="0" smtClean="0"/>
          </a:p>
          <a:p>
            <a:pPr>
              <a:buFontTx/>
              <a:buChar char="-"/>
            </a:pPr>
            <a:r>
              <a:rPr lang="en-US" dirty="0" smtClean="0"/>
              <a:t>The last field at the bottom of the form is where the Rater will write up to 4 lines of narrative text commenting on Character.</a:t>
            </a: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close up portions of the Field Grade and Strategic grade reports where Raters MAY recommend potential “Broadening,” “Operational”, and “Strategic” assignments looking 3-5 years out.  </a:t>
            </a:r>
          </a:p>
          <a:p>
            <a:endParaRPr lang="en-US" dirty="0" smtClean="0"/>
          </a:p>
          <a:p>
            <a:r>
              <a:rPr lang="en-US" dirty="0" smtClean="0"/>
              <a:t>-This data will assist Assignment and Career Managers in selecting the right officer for the right assignment. </a:t>
            </a:r>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-Raters will have up to 5 lines of narrative text which demonstrate “Performance” regarding Field Grade attributes and competencies as it relates to the Rated Officer’s duty description. (Note: Raters will not mention potential)</a:t>
            </a:r>
          </a:p>
          <a:p>
            <a:endParaRPr lang="en-US" dirty="0" smtClean="0"/>
          </a:p>
          <a:p>
            <a:pPr>
              <a:buFontTx/>
              <a:buChar char="-"/>
            </a:pPr>
            <a:r>
              <a:rPr lang="en-US" dirty="0" smtClean="0"/>
              <a:t>The Rater will indicate how many Army Officer he/she “currently” rates and indicate whether an OER Support Form was submitted to the Rater.  The Rater will check the appropriate box based on overall performance based on all of the officers in that specific grade that he or she has rated.   </a:t>
            </a:r>
          </a:p>
          <a:p>
            <a:endParaRPr lang="en-US" dirty="0" smtClean="0"/>
          </a:p>
          <a:p>
            <a:r>
              <a:rPr lang="en-US" dirty="0" smtClean="0"/>
              <a:t>-The Rater’s “Excels” box check is the only constrained box.  It is limited to 49% or less.</a:t>
            </a:r>
          </a:p>
          <a:p>
            <a:pPr>
              <a:buFontTx/>
              <a:buChar char="-"/>
            </a:pPr>
            <a:r>
              <a:rPr lang="en-US" dirty="0" smtClean="0"/>
              <a:t>Just below the Rater’s overall performance box check, the Rater has up to 4 lines of narrative text to comment on the Rated Officer’s overall performance as compared to everyone of that grade the rater has rated to date.</a:t>
            </a:r>
          </a:p>
          <a:p>
            <a:endParaRPr lang="en-US" dirty="0" smtClean="0"/>
          </a:p>
          <a:p>
            <a:r>
              <a:rPr lang="en-US" dirty="0" smtClean="0"/>
              <a:t>-Intermediate Raters will only be used for Special Branches and some Joint situations.  They will have 5 lines of narrative text where they will comment on both performance and potential.</a:t>
            </a:r>
          </a:p>
          <a:p>
            <a:endParaRPr lang="en-US" dirty="0" smtClean="0"/>
          </a:p>
          <a:p>
            <a:pPr>
              <a:buFontTx/>
              <a:buChar char="-"/>
            </a:pPr>
            <a:r>
              <a:rPr lang="en-US" dirty="0" smtClean="0"/>
              <a:t>The Senior Rater portion is the same as on the Company Grade form.  The Senior Rater will have up to 5 lines to comment on “potential” </a:t>
            </a:r>
            <a:r>
              <a:rPr lang="en-US" u="sng" dirty="0" smtClean="0"/>
              <a:t>only</a:t>
            </a:r>
            <a:r>
              <a:rPr lang="en-US" dirty="0" smtClean="0"/>
              <a:t>, then list the 3 future successive assignments the officer is best suited for, looking 3-5 years out. </a:t>
            </a:r>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depicts the rater assessment portion of the Field Grade evaluation report. Policy guidance will direct that officers be assessed not only on professional performance but on the core competencies and attributes expected of Army leaders (particularly as it applies to medical and legal professionals).  Raters will be limited to 5 lines of narrative comments.</a:t>
            </a:r>
          </a:p>
          <a:p>
            <a:endParaRPr lang="en-US" dirty="0" smtClean="0"/>
          </a:p>
        </p:txBody>
      </p:sp>
      <p:sp>
        <p:nvSpPr>
          <p:cNvPr id="4" name="Slide Number Placeholder 3"/>
          <p:cNvSpPr>
            <a:spLocks noGrp="1"/>
          </p:cNvSpPr>
          <p:nvPr>
            <p:ph type="sldNum" sz="quarter" idx="5"/>
          </p:nvPr>
        </p:nvSpPr>
        <p:spPr/>
        <p:txBody>
          <a:bodyPr/>
          <a:lstStyle/>
          <a:p>
            <a:pPr>
              <a:defRPr/>
            </a:pPr>
            <a:fld id="{63CE90F2-920D-49EE-8358-AEF83EECE01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-Senior Raters will continue to have a 4 box check system they can use to assess Potential.  </a:t>
            </a:r>
          </a:p>
          <a:p>
            <a:endParaRPr lang="en-US" dirty="0" smtClean="0"/>
          </a:p>
          <a:p>
            <a:r>
              <a:rPr lang="en-US" dirty="0" smtClean="0"/>
              <a:t>-The top 3 blocks are favorable.  Each recommends promotion.</a:t>
            </a:r>
          </a:p>
          <a:p>
            <a:endParaRPr lang="en-US" dirty="0" smtClean="0"/>
          </a:p>
          <a:p>
            <a:r>
              <a:rPr lang="en-US" dirty="0" smtClean="0"/>
              <a:t>-Highlighted in yellow box to the right, it defines the level of stratification for potential and future promotion.</a:t>
            </a:r>
          </a:p>
          <a:p>
            <a:endParaRPr lang="en-US" dirty="0" smtClean="0"/>
          </a:p>
          <a:p>
            <a:r>
              <a:rPr lang="en-US" dirty="0" smtClean="0"/>
              <a:t>-Profile</a:t>
            </a:r>
            <a:r>
              <a:rPr lang="en-US" baseline="0" dirty="0" smtClean="0"/>
              <a:t> transfers for LTC and below.  The New system will read from your existing SR profile, and continue to include any reports submitted using the 67-9 when providing the real-time SR profile.</a:t>
            </a:r>
          </a:p>
          <a:p>
            <a:endParaRPr lang="en-US" baseline="0" dirty="0" smtClean="0"/>
          </a:p>
          <a:p>
            <a:r>
              <a:rPr lang="en-US" baseline="0" dirty="0" smtClean="0"/>
              <a:t>Additionally, Senior Raters will receive a “Warning Label” if rendering a Most Qualified box will cause a misfire.  </a:t>
            </a:r>
          </a:p>
          <a:p>
            <a:r>
              <a:rPr lang="en-US" baseline="0" dirty="0" smtClean="0"/>
              <a:t>An official misfire (going over 49.9% in that rank) will calculate the SR profile against the Most Qualified box, but show a DA Label of Highly Qualified when the board reviews the OER.</a:t>
            </a:r>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front page of the Strategic Grade Colonel report mirrors the field grade report with one exception.  Instead of recommending  “Broadening” and “Operational” assignments, on the COL report Raters “may” provide up to 3 “Strategic”  level assignments best suited for that officer.</a:t>
            </a:r>
          </a:p>
          <a:p>
            <a:pPr eaLnBrk="1" hangingPunct="1">
              <a:spcBef>
                <a:spcPct val="0"/>
              </a:spcBef>
            </a:pPr>
            <a:endParaRPr lang="en-US" dirty="0" smtClean="0"/>
          </a:p>
          <a:p>
            <a:pPr eaLnBrk="1" hangingPunct="1">
              <a:spcBef>
                <a:spcPct val="0"/>
              </a:spcBef>
            </a:pPr>
            <a:r>
              <a:rPr lang="en-US" dirty="0" smtClean="0"/>
              <a:t>-Raters will have up to 4 lines of narrative text to comment on character.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Char char="-"/>
              <a:tabLst/>
              <a:defRPr/>
            </a:pPr>
            <a:r>
              <a:rPr lang="en-US" dirty="0" smtClean="0"/>
              <a:t>Because the math will change, Senior Raters of Colonels, will have their COL profile re-start on</a:t>
            </a:r>
            <a:r>
              <a:rPr lang="en-US" baseline="0" dirty="0" smtClean="0"/>
              <a:t> 1 APR 14 for reports rendered using the 67-10.</a:t>
            </a:r>
            <a:r>
              <a:rPr lang="en-US" dirty="0" smtClean="0"/>
              <a:t>.  They will then be given a credit of 5 in “Retain as Colonels” which will allow immediate recognition of top performers.</a:t>
            </a:r>
          </a:p>
          <a:p>
            <a:pPr eaLnBrk="1" hangingPunct="1">
              <a:spcBef>
                <a:spcPct val="0"/>
              </a:spcBef>
              <a:buFontTx/>
              <a:buNone/>
            </a:pPr>
            <a:endParaRPr lang="en-US" dirty="0" smtClean="0"/>
          </a:p>
          <a:p>
            <a:pPr eaLnBrk="1" hangingPunct="1">
              <a:spcBef>
                <a:spcPct val="0"/>
              </a:spcBef>
            </a:pPr>
            <a:r>
              <a:rPr lang="en-US" dirty="0" smtClean="0"/>
              <a:t>-Unlike the Field Grade report, Raters of Colonels will have 5 lines of narrative to comment on Performance and an additional 5 lines of narrative to comment on Potential.</a:t>
            </a:r>
          </a:p>
          <a:p>
            <a:pPr eaLnBrk="1" hangingPunct="1">
              <a:spcBef>
                <a:spcPct val="0"/>
              </a:spcBef>
            </a:pPr>
            <a:endParaRPr lang="en-US" dirty="0" smtClean="0"/>
          </a:p>
          <a:p>
            <a:pPr eaLnBrk="1" hangingPunct="1">
              <a:spcBef>
                <a:spcPct val="0"/>
              </a:spcBef>
            </a:pPr>
            <a:r>
              <a:rPr lang="en-US" dirty="0" smtClean="0"/>
              <a:t>-The names of the box checks in the Senior Rater section have changed to better stratify top performers.  There is a “Multi-Star” and “Promote to BG” block.  Both are equivalent to the previous “Above Center of Mass.”  The Multi-star potential block is limited to not more than 24%.  The cumulative percentage of both Multi-star and Promote to BG cannot exceed 49%.  (Note.  A Senior rater can elect NOT to give any multi-star blocks and issue up to 49% for the Promote to BG block).</a:t>
            </a:r>
          </a:p>
          <a:p>
            <a:pPr eaLnBrk="1" hangingPunct="1">
              <a:spcBef>
                <a:spcPct val="0"/>
              </a:spcBef>
            </a:pPr>
            <a:endParaRPr lang="en-US" dirty="0" smtClean="0"/>
          </a:p>
          <a:p>
            <a:pPr eaLnBrk="1" hangingPunct="1">
              <a:spcBef>
                <a:spcPct val="0"/>
              </a:spcBef>
            </a:pPr>
            <a:r>
              <a:rPr lang="en-US" dirty="0" smtClean="0"/>
              <a:t>-There is a 3</a:t>
            </a:r>
            <a:r>
              <a:rPr lang="en-US" baseline="30000" dirty="0" smtClean="0"/>
              <a:t>rd</a:t>
            </a:r>
            <a:r>
              <a:rPr lang="en-US" dirty="0" smtClean="0"/>
              <a:t> box, “Retain as Colonel” which is equivalent to a Center of Mass.</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Revisions to the OER began back on 1 NOV 2011 when we re-instituted the company grade box check.</a:t>
            </a:r>
          </a:p>
          <a:p>
            <a:endParaRPr lang="en-US" dirty="0" smtClean="0"/>
          </a:p>
          <a:p>
            <a:pPr>
              <a:buFontTx/>
              <a:buChar char="-"/>
            </a:pPr>
            <a:r>
              <a:rPr lang="en-US" dirty="0" smtClean="0"/>
              <a:t>Since then, Senior leaders have been focused on a thorough review of the current evaluation to determine how it could be improved and made more relevant.</a:t>
            </a:r>
          </a:p>
          <a:p>
            <a:pPr>
              <a:buFontTx/>
              <a:buChar char="-"/>
            </a:pPr>
            <a:endParaRPr lang="en-US" dirty="0" smtClean="0"/>
          </a:p>
          <a:p>
            <a:pPr>
              <a:buFontTx/>
              <a:buChar char="-"/>
            </a:pPr>
            <a:r>
              <a:rPr lang="en-US" dirty="0" smtClean="0"/>
              <a:t>The changes that are coming have been socialized throughout various levels of the Army to include 4-Star Senior Leader Forums, GOSCs, and various Professional development organizations.</a:t>
            </a:r>
          </a:p>
          <a:p>
            <a:pPr>
              <a:buFontTx/>
              <a:buChar char="-"/>
            </a:pPr>
            <a:r>
              <a:rPr lang="en-US" dirty="0" smtClean="0"/>
              <a:t>----------------------------</a:t>
            </a:r>
          </a:p>
          <a:p>
            <a:pPr>
              <a:buFontTx/>
              <a:buChar char="-"/>
            </a:pPr>
            <a:r>
              <a:rPr lang="en-US" dirty="0" smtClean="0"/>
              <a:t>One of the first questions we are asked is when is the implementation date?  1 APR 2014 is when we will implement the new OER.</a:t>
            </a:r>
          </a:p>
          <a:p>
            <a:endParaRPr lang="en-US" dirty="0" smtClean="0"/>
          </a:p>
          <a:p>
            <a:pPr>
              <a:buFontTx/>
              <a:buChar char="-"/>
            </a:pPr>
            <a:r>
              <a:rPr lang="en-US" dirty="0" smtClean="0"/>
              <a:t>An EXORD was released 25 SEP 2013 through G3 channels tasking Senior Mission Commanders with giving HRC the dates desired for Mobile Training Teams to come to each Installation’s footprint.</a:t>
            </a:r>
          </a:p>
          <a:p>
            <a:pPr>
              <a:buFontTx/>
              <a:buChar char="-"/>
            </a:pPr>
            <a:endParaRPr lang="en-US" dirty="0" smtClean="0"/>
          </a:p>
          <a:p>
            <a:pPr>
              <a:buFontTx/>
              <a:buChar char="-"/>
            </a:pPr>
            <a:r>
              <a:rPr lang="en-US" dirty="0" smtClean="0"/>
              <a:t>Mobile Training Teams consisting of 21 Active Army, 14 National Guard, and 6 Army Reserve personnel will be trained here at Fort Knox 2-13 December.   MTTs will train Army wide from 4 January until 28 March 2014.</a:t>
            </a: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Char char="-"/>
              <a:tabLst/>
              <a:defRPr/>
            </a:pPr>
            <a:r>
              <a:rPr lang="en-US" dirty="0" smtClean="0"/>
              <a:t>Because the math will change, Senior Raters of Colonels, will have their COL profile re-start on</a:t>
            </a:r>
            <a:r>
              <a:rPr lang="en-US" baseline="0" dirty="0" smtClean="0"/>
              <a:t> 1 APR 14 for reports rendered using the 67-10.</a:t>
            </a:r>
            <a:r>
              <a:rPr lang="en-US" dirty="0" smtClean="0"/>
              <a:t>.  They will then be given a credit of 5 in “Retain as Colonels” which will allow immediate recognition of top performers.</a:t>
            </a:r>
          </a:p>
          <a:p>
            <a:pPr eaLnBrk="1" hangingPunct="1">
              <a:spcBef>
                <a:spcPct val="0"/>
              </a:spcBef>
              <a:buFontTx/>
              <a:buNone/>
            </a:pPr>
            <a:endParaRPr lang="en-US" dirty="0" smtClean="0"/>
          </a:p>
          <a:p>
            <a:pPr eaLnBrk="1" hangingPunct="1">
              <a:spcBef>
                <a:spcPct val="0"/>
              </a:spcBef>
            </a:pPr>
            <a:r>
              <a:rPr lang="en-US" dirty="0" smtClean="0"/>
              <a:t>-Unlike the Field Grade report, Raters of Colonels will have 5 lines of narrative to comment on Performance and an additional 5 lines of narrative to comment on Potential.</a:t>
            </a:r>
          </a:p>
          <a:p>
            <a:pPr eaLnBrk="1" hangingPunct="1">
              <a:spcBef>
                <a:spcPct val="0"/>
              </a:spcBef>
            </a:pPr>
            <a:endParaRPr lang="en-US" dirty="0" smtClean="0"/>
          </a:p>
          <a:p>
            <a:pPr eaLnBrk="1" hangingPunct="1">
              <a:spcBef>
                <a:spcPct val="0"/>
              </a:spcBef>
            </a:pPr>
            <a:r>
              <a:rPr lang="en-US" dirty="0" smtClean="0"/>
              <a:t>-The names of the box checks in the Senior Rater section have changed to better stratify top performers.  There is a “Multi-Star” and “Promote to BG” block.  Both are equivalent to the previous “Above Center of Mass.”  The Multi-star potential block is limited to not more than 24%.  The cumulative percentage of both Multi-star and Promote to BG cannot exceed 49%.  (Note.  A Senior rater can elect NOT to give any multi-star blocks and issue up to 49% for the Promote to BG block).</a:t>
            </a:r>
          </a:p>
          <a:p>
            <a:pPr eaLnBrk="1" hangingPunct="1">
              <a:spcBef>
                <a:spcPct val="0"/>
              </a:spcBef>
            </a:pPr>
            <a:endParaRPr lang="en-US" dirty="0" smtClean="0"/>
          </a:p>
          <a:p>
            <a:pPr eaLnBrk="1" hangingPunct="1">
              <a:spcBef>
                <a:spcPct val="0"/>
              </a:spcBef>
            </a:pPr>
            <a:r>
              <a:rPr lang="en-US" dirty="0" smtClean="0"/>
              <a:t>-There is a 3</a:t>
            </a:r>
            <a:r>
              <a:rPr lang="en-US" baseline="30000" dirty="0" smtClean="0"/>
              <a:t>rd</a:t>
            </a:r>
            <a:r>
              <a:rPr lang="en-US" dirty="0" smtClean="0"/>
              <a:t> box, “Retain as Colonel” which is equivalent to a Center of Mass.</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what the math will look like once the Colonel profile has been reset and given a credit of 5 in the “Retain as Colonel” category.</a:t>
            </a:r>
          </a:p>
          <a:p>
            <a:endParaRPr lang="en-US" dirty="0" smtClean="0"/>
          </a:p>
          <a:p>
            <a:r>
              <a:rPr lang="en-US" dirty="0" smtClean="0"/>
              <a:t>-The second box shows what the profile will look like after the first 5 reports with credit of 5 factored in.  A senior rater can give up to 2 “Multi-star” and 2 “Promote to BG.”   The cumulative percentage of both Multi-star and Promote to BG is 40%.</a:t>
            </a:r>
          </a:p>
          <a:p>
            <a:endParaRPr lang="en-US" dirty="0" smtClean="0"/>
          </a:p>
          <a:p>
            <a:pPr>
              <a:buFontTx/>
              <a:buChar char="-"/>
            </a:pPr>
            <a:r>
              <a:rPr lang="en-US" dirty="0" smtClean="0"/>
              <a:t>The third box shows what the profile will look like after the first 10 reports with credit of 5 “Retain as Colonel” factored in.  Three of the first 10 reports can be given a “Multi-star” and 4 of the first 10 can be “Promote to BG.”  The combined total of Multi-star and Promote to BG is 46% which is just below the maximum percentage of 49%.</a:t>
            </a: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an example of the Brigadier General evaluation report.  It is a one page evaluation report.</a:t>
            </a:r>
          </a:p>
          <a:p>
            <a:endParaRPr lang="en-US" dirty="0" smtClean="0"/>
          </a:p>
          <a:p>
            <a:r>
              <a:rPr lang="en-US" dirty="0" smtClean="0"/>
              <a:t>-Raters and Senior Raters will comment on both “Character” and “Potential.”</a:t>
            </a:r>
          </a:p>
          <a:p>
            <a:endParaRPr lang="en-US" dirty="0" smtClean="0"/>
          </a:p>
          <a:p>
            <a:r>
              <a:rPr lang="en-US" dirty="0" smtClean="0"/>
              <a:t>-Like the other three evaluation reports, this evaluation report will also be processed through HRC and ultimately to the Officer’s OMPF.  </a:t>
            </a: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OER support form is mandatory for use for Rated Officers in the Grade of O6 and below.</a:t>
            </a:r>
          </a:p>
          <a:p>
            <a:r>
              <a:rPr lang="en-US" dirty="0" smtClean="0"/>
              <a:t>Support form will be available to the field for use 4 DEC 13 in a PDF—this</a:t>
            </a:r>
            <a:r>
              <a:rPr lang="en-US" baseline="0" dirty="0" smtClean="0"/>
              <a:t> allows the Senior Raters and Raters of Officers to complete their support forms and begin to counsel using the mandatory document.</a:t>
            </a:r>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smtClean="0"/>
              <a:t>The Evaluation Entry System is an HRC web-based system that users will use to complete and submit evaluations to HQDA.  EES has numerous benefits to offer.</a:t>
            </a:r>
          </a:p>
          <a:p>
            <a:pPr>
              <a:buFontTx/>
              <a:buChar char="-"/>
            </a:pPr>
            <a:endParaRPr lang="en-US" dirty="0" smtClean="0"/>
          </a:p>
          <a:p>
            <a:r>
              <a:rPr lang="en-US" dirty="0" smtClean="0"/>
              <a:t>-EES consolidates AKO MyForms, IWRS, and profile calculators which will eliminate the need to access multiple systems to retrieve data.</a:t>
            </a:r>
          </a:p>
          <a:p>
            <a:endParaRPr lang="en-US" dirty="0" smtClean="0"/>
          </a:p>
          <a:p>
            <a:r>
              <a:rPr lang="en-US" dirty="0" smtClean="0"/>
              <a:t>-EES will require users to enter data through an enhanced wizard which will prevent most common errors.  There is a split screen pane in EES which will allow users to see wizard and the form on same screen.</a:t>
            </a:r>
          </a:p>
          <a:p>
            <a:endParaRPr lang="en-US" dirty="0" smtClean="0"/>
          </a:p>
          <a:p>
            <a:r>
              <a:rPr lang="en-US" dirty="0" smtClean="0"/>
              <a:t>-Profile calculators are built into the system and raters and senior raters will be able to monitor their profile in real time.  Raters will only be able to select an “Excels” rating if their profile supports it.  Senior Raters will still have to sequence their reports</a:t>
            </a:r>
          </a:p>
          <a:p>
            <a:endParaRPr lang="en-US" dirty="0" smtClean="0"/>
          </a:p>
          <a:p>
            <a:r>
              <a:rPr lang="en-US" dirty="0" smtClean="0"/>
              <a:t>-MTTs and VTC/DCO training sessions scheduled to begin in NOV</a:t>
            </a:r>
          </a:p>
        </p:txBody>
      </p:sp>
      <p:sp>
        <p:nvSpPr>
          <p:cNvPr id="4" name="Slide Number Placeholder 3"/>
          <p:cNvSpPr>
            <a:spLocks noGrp="1"/>
          </p:cNvSpPr>
          <p:nvPr>
            <p:ph type="sldNum" sz="quarter" idx="5"/>
          </p:nvPr>
        </p:nvSpPr>
        <p:spPr/>
        <p:txBody>
          <a:bodyPr/>
          <a:lstStyle/>
          <a:p>
            <a:pPr>
              <a:defRPr/>
            </a:pPr>
            <a:fld id="{EB55BE58-F2B9-4F51-A533-1B35E261030C}"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-This slide shows what the Evaluation Entry System landing page looks like when users log into the system.  </a:t>
            </a:r>
          </a:p>
          <a:p>
            <a:pPr>
              <a:spcBef>
                <a:spcPct val="0"/>
              </a:spcBef>
            </a:pPr>
            <a:endParaRPr lang="en-US" dirty="0" smtClean="0"/>
          </a:p>
          <a:p>
            <a:pPr>
              <a:spcBef>
                <a:spcPct val="0"/>
              </a:spcBef>
            </a:pPr>
            <a:r>
              <a:rPr lang="en-US" dirty="0" smtClean="0"/>
              <a:t>-From this landing page, users can select from a variety of options depending on what they desire to do.  Users can create a Support Form, Evaluation, or review their rater and senior rater profile.  </a:t>
            </a:r>
          </a:p>
          <a:p>
            <a:pPr>
              <a:spcBef>
                <a:spcPct val="0"/>
              </a:spcBef>
            </a:pPr>
            <a:endParaRPr lang="en-US" dirty="0" smtClean="0"/>
          </a:p>
          <a:p>
            <a:pPr>
              <a:spcBef>
                <a:spcPct val="0"/>
              </a:spcBef>
            </a:pPr>
            <a:r>
              <a:rPr lang="en-US" dirty="0" smtClean="0"/>
              <a:t>-Some of the button links will be in development and not yet operational.</a:t>
            </a:r>
          </a:p>
          <a:p>
            <a:pPr>
              <a:spcBef>
                <a:spcPct val="0"/>
              </a:spcBef>
            </a:pPr>
            <a:endParaRPr lang="en-US" dirty="0" smtClean="0"/>
          </a:p>
          <a:p>
            <a:pPr>
              <a:spcBef>
                <a:spcPct val="0"/>
              </a:spcBef>
            </a:pPr>
            <a:r>
              <a:rPr lang="en-US" dirty="0" smtClean="0"/>
              <a:t>-On the left you will users will have access to useful links and resources.</a:t>
            </a:r>
          </a:p>
          <a:p>
            <a:pPr>
              <a:spcBef>
                <a:spcPct val="0"/>
              </a:spcBef>
            </a:pPr>
            <a:endParaRPr lang="en-US" dirty="0" smtClean="0"/>
          </a:p>
          <a:p>
            <a:pPr>
              <a:spcBef>
                <a:spcPct val="0"/>
              </a:spcBef>
            </a:pPr>
            <a:r>
              <a:rPr lang="en-US" dirty="0" smtClean="0"/>
              <a:t>-On the right users will see recent OER activity associated to that user.</a:t>
            </a:r>
          </a:p>
          <a:p>
            <a:endParaRPr lang="en-US" dirty="0" smtClean="0"/>
          </a:p>
          <a:p>
            <a:pPr defTabSz="904982">
              <a:defRPr/>
            </a:pPr>
            <a:endParaRPr lang="en-US" dirty="0"/>
          </a:p>
        </p:txBody>
      </p:sp>
      <p:sp>
        <p:nvSpPr>
          <p:cNvPr id="4" name="Slide Number Placeholder 3"/>
          <p:cNvSpPr>
            <a:spLocks noGrp="1"/>
          </p:cNvSpPr>
          <p:nvPr>
            <p:ph type="sldNum" sz="quarter" idx="10"/>
          </p:nvPr>
        </p:nvSpPr>
        <p:spPr/>
        <p:txBody>
          <a:bodyPr/>
          <a:lstStyle/>
          <a:p>
            <a:fld id="{30A417E8-06E4-421A-8AFB-75BE31C83B2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C138280-712A-40AE-93EB-9B91AE9203E7}"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C138280-712A-40AE-93EB-9B91AE9203E7}"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1-27. The Army exists to serve the American people, to protect enduring national interests and to fulfill the</a:t>
            </a:r>
          </a:p>
          <a:p>
            <a:r>
              <a:rPr lang="en-US" dirty="0" smtClean="0"/>
              <a:t>nation’s military responsibilities. This requires values-based leadership, impeccable character, and</a:t>
            </a:r>
          </a:p>
          <a:p>
            <a:r>
              <a:rPr lang="en-US" dirty="0" smtClean="0"/>
              <a:t>professional competence. The requirements are for leaders at all levels and are common to all cohorts. The</a:t>
            </a:r>
          </a:p>
          <a:p>
            <a:r>
              <a:rPr lang="en-US" dirty="0" smtClean="0"/>
              <a:t>model informs leaders of the enduring capabilities needed regardless of the level of leadership, mission, or</a:t>
            </a:r>
          </a:p>
          <a:p>
            <a:r>
              <a:rPr lang="en-US" dirty="0" smtClean="0"/>
              <a:t>assignment. All model components are interrelated and relate to the Department of Defense (DOD) civilian</a:t>
            </a:r>
          </a:p>
          <a:p>
            <a:r>
              <a:rPr lang="en-US" dirty="0" smtClean="0"/>
              <a:t>leader development framework established by DODI 1430.16 (see figure 1-1).</a:t>
            </a:r>
          </a:p>
          <a:p>
            <a:endParaRPr lang="en-US" dirty="0" smtClean="0"/>
          </a:p>
          <a:p>
            <a:r>
              <a:rPr lang="en-US" dirty="0" smtClean="0"/>
              <a:t>1-28. The model’s components center on what a leader is (attributes) and what a leader does</a:t>
            </a:r>
          </a:p>
          <a:p>
            <a:r>
              <a:rPr lang="en-US" dirty="0" smtClean="0"/>
              <a:t>(competencies). The leader’s character, presence, and intellect enable the leader to master the core leader</a:t>
            </a:r>
          </a:p>
          <a:p>
            <a:r>
              <a:rPr lang="en-US" dirty="0" smtClean="0"/>
              <a:t>competencies. The Army leader is responsible to lead others; to develop the environment, themselves,</a:t>
            </a:r>
          </a:p>
          <a:p>
            <a:r>
              <a:rPr lang="en-US" dirty="0" smtClean="0"/>
              <a:t>others, and the profession as a whole; and to achieve organizational goals.</a:t>
            </a:r>
          </a:p>
          <a:p>
            <a:endParaRPr lang="en-US" dirty="0" smtClean="0"/>
          </a:p>
          <a:p>
            <a:r>
              <a:rPr lang="en-US" dirty="0" smtClean="0"/>
              <a:t>1-29. Effective leadership and leader development require mutual recognition and acceptance of leader and</a:t>
            </a:r>
          </a:p>
          <a:p>
            <a:r>
              <a:rPr lang="en-US" dirty="0" smtClean="0"/>
              <a:t>follower roles. Leadership is a reciprocal influence process between leaders and followers.</a:t>
            </a:r>
            <a:endParaRPr lang="en-US" dirty="0"/>
          </a:p>
        </p:txBody>
      </p:sp>
      <p:sp>
        <p:nvSpPr>
          <p:cNvPr id="4" name="Slide Number Placeholder 3"/>
          <p:cNvSpPr>
            <a:spLocks noGrp="1"/>
          </p:cNvSpPr>
          <p:nvPr>
            <p:ph type="sldNum" sz="quarter" idx="10"/>
          </p:nvPr>
        </p:nvSpPr>
        <p:spPr/>
        <p:txBody>
          <a:bodyPr/>
          <a:lstStyle/>
          <a:p>
            <a:fld id="{395D7DBA-49C7-48FF-8F3A-B96E7ED56E87}"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Tx/>
              <a:buChar char="-"/>
            </a:pPr>
            <a:r>
              <a:rPr lang="en-US" dirty="0" smtClean="0"/>
              <a:t>There are several major changes to the current OER.</a:t>
            </a:r>
          </a:p>
          <a:p>
            <a:pPr>
              <a:buFontTx/>
              <a:buChar char="-"/>
            </a:pPr>
            <a:endParaRPr lang="en-US" dirty="0" smtClean="0"/>
          </a:p>
          <a:p>
            <a:pPr>
              <a:buFontTx/>
              <a:buChar char="-"/>
            </a:pPr>
            <a:r>
              <a:rPr lang="en-US" baseline="0" dirty="0" smtClean="0"/>
              <a:t> New OER is effective 1 APR 14.  There are no close-out reports required.   </a:t>
            </a:r>
          </a:p>
          <a:p>
            <a:pPr>
              <a:buFontTx/>
              <a:buChar char="-"/>
            </a:pPr>
            <a:r>
              <a:rPr lang="en-US" baseline="0" dirty="0" smtClean="0"/>
              <a:t> Which version of the report you use is Thru-date driven (prior to 1 APR 14 is the 67-9 using AKO—after 1 APR use 67-10 </a:t>
            </a:r>
            <a:r>
              <a:rPr lang="en-US" dirty="0" smtClean="0"/>
              <a:t> using the EES) </a:t>
            </a:r>
          </a:p>
          <a:p>
            <a:endParaRPr lang="en-US" dirty="0" smtClean="0"/>
          </a:p>
          <a:p>
            <a:pPr>
              <a:buFontTx/>
              <a:buChar char="-"/>
            </a:pPr>
            <a:r>
              <a:rPr lang="en-US" dirty="0" smtClean="0"/>
              <a:t>There is a clear delineation of responsibility between Raters and Sr Raters.   Raters will </a:t>
            </a:r>
            <a:r>
              <a:rPr lang="en-US" u="sng" dirty="0" smtClean="0"/>
              <a:t>only</a:t>
            </a:r>
            <a:r>
              <a:rPr lang="en-US" dirty="0" smtClean="0"/>
              <a:t> comment on “Performance” and Senior Raters will </a:t>
            </a:r>
            <a:r>
              <a:rPr lang="en-US" u="sng" dirty="0" smtClean="0"/>
              <a:t>only</a:t>
            </a:r>
            <a:r>
              <a:rPr lang="en-US" dirty="0" smtClean="0"/>
              <a:t> comment on “Potential.”  They can no longer comment on both.</a:t>
            </a:r>
          </a:p>
          <a:p>
            <a:pPr>
              <a:buFontTx/>
              <a:buChar char="-"/>
            </a:pPr>
            <a:endParaRPr lang="en-US" dirty="0" smtClean="0"/>
          </a:p>
          <a:p>
            <a:pPr>
              <a:buFontTx/>
              <a:buChar char="-"/>
            </a:pPr>
            <a:r>
              <a:rPr lang="en-US" dirty="0" smtClean="0"/>
              <a:t>There is no longer one OER used for all officers.  Now, there are four different versions of the officer evaluation report specifically tailored toward similar grade plates.  There is a Company Grade, Field Grade, Strategic Leader, and General Officer evaluation report.   </a:t>
            </a:r>
          </a:p>
          <a:p>
            <a:endParaRPr lang="en-US" dirty="0" smtClean="0"/>
          </a:p>
          <a:p>
            <a:pPr>
              <a:buFontTx/>
              <a:buChar char="-"/>
            </a:pPr>
            <a:r>
              <a:rPr lang="en-US" dirty="0" smtClean="0"/>
              <a:t>Raters will now have a profile to manage and be limited to the number of top-box checks they can give. Like Sr Rater’s, they will only be able to give the top box check to less than 49%.  </a:t>
            </a:r>
          </a:p>
          <a:p>
            <a:pPr>
              <a:buFontTx/>
              <a:buChar char="-"/>
            </a:pPr>
            <a:endParaRPr lang="en-US" dirty="0" smtClean="0"/>
          </a:p>
          <a:p>
            <a:pPr marL="800015" lvl="1" indent="-342863" defTabSz="914303">
              <a:buClr>
                <a:srgbClr val="000000"/>
              </a:buClr>
              <a:buSzPct val="75000"/>
              <a:buFont typeface="Wingdings" pitchFamily="2" charset="2"/>
              <a:buChar char="Ø"/>
              <a:defRPr/>
            </a:pPr>
            <a:r>
              <a:rPr lang="en-US" dirty="0" smtClean="0"/>
              <a:t>-</a:t>
            </a:r>
            <a:r>
              <a:rPr lang="en-US" sz="1400" b="1" kern="0" dirty="0" smtClean="0">
                <a:solidFill>
                  <a:prstClr val="black"/>
                </a:solidFill>
                <a:latin typeface="Arial"/>
              </a:rPr>
              <a:t>COL report uses 2 managed top boxes (Multi-star Potential at 24%; Promote to BG at 25-49%)  The sum of the top 2 boxes cannot exceed 49.9%</a:t>
            </a:r>
          </a:p>
          <a:p>
            <a:pPr marL="0" lvl="1" defTabSz="914303">
              <a:buFontTx/>
              <a:buChar char="-"/>
              <a:defRPr/>
            </a:pPr>
            <a:endParaRPr lang="en-US" dirty="0" smtClean="0"/>
          </a:p>
          <a:p>
            <a:pPr>
              <a:buFontTx/>
              <a:buChar char="-"/>
            </a:pPr>
            <a:endParaRPr lang="en-US" dirty="0" smtClean="0"/>
          </a:p>
          <a:p>
            <a:pPr>
              <a:buFontTx/>
              <a:buChar char="-"/>
            </a:pPr>
            <a:r>
              <a:rPr lang="en-US" dirty="0" smtClean="0"/>
              <a:t>New regulatory guidance strengthens the “normal” line of supervision.  An individual’s “immediate” supervisor will be the Rater and the Rater’s “Rater” will be the Senior Rater.  Intermediate raters will now be limited to specialty branches such as Chaplains, JAG, etc.)  Rating schemes will be approved one level up.  </a:t>
            </a:r>
          </a:p>
          <a:p>
            <a:pPr>
              <a:buFontTx/>
              <a:buChar char="-"/>
            </a:pPr>
            <a:endParaRPr lang="en-US" dirty="0" smtClean="0"/>
          </a:p>
          <a:p>
            <a:pPr>
              <a:buFontTx/>
              <a:buChar char="-"/>
            </a:pPr>
            <a:r>
              <a:rPr lang="en-US" dirty="0" smtClean="0"/>
              <a:t>The new OER Support form is mandatory for all officers, Colonel and below.  The new  support form aligns with Army leadership doctrine and mirrors the Company Grade Officer evaluation report which will make writing evaluations easier.</a:t>
            </a:r>
          </a:p>
          <a:p>
            <a:pPr>
              <a:buFontTx/>
              <a:buChar char="-"/>
            </a:pPr>
            <a:endParaRPr lang="en-US" dirty="0" smtClean="0"/>
          </a:p>
          <a:p>
            <a:r>
              <a:rPr lang="en-US" dirty="0" smtClean="0"/>
              <a:t>If the senior rater is a U.S. Army officer (other than a general officer), a DA civilian, or SES member who is also serving as the rater and</a:t>
            </a:r>
          </a:p>
          <a:p>
            <a:r>
              <a:rPr lang="en-US" dirty="0" smtClean="0"/>
              <a:t>there is no other U.S. Army officer in the chain of supervision to conduct a supplementary review, HQDA will perform an additional review.</a:t>
            </a:r>
          </a:p>
          <a:p>
            <a:r>
              <a:rPr lang="en-US" dirty="0" smtClean="0"/>
              <a:t>(b) When there are no uniformed Army designated rating official for the rated Officer, a supplementary review will be performed by the first U.S.</a:t>
            </a:r>
          </a:p>
          <a:p>
            <a:r>
              <a:rPr lang="en-US" dirty="0" smtClean="0"/>
              <a:t>Army officer above the senior rater in the organization or chain of supervision.  This officer will be designated as the Uniformed Army Advisor</a:t>
            </a:r>
          </a:p>
          <a:p>
            <a:r>
              <a:rPr lang="en-US" dirty="0" smtClean="0"/>
              <a:t>by the CDR establishing the rating chain and identified in the published rating chain.</a:t>
            </a: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5068EBF6-CC0D-4442-A8B1-5A1C7A52AA97}" type="slidenum">
              <a:rPr lang="en-US" smtClean="0">
                <a:solidFill>
                  <a:prstClr val="black"/>
                </a:solidFill>
              </a:rPr>
              <a:pPr>
                <a:def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5068EBF6-CC0D-4442-A8B1-5A1C7A52AA97}" type="slidenum">
              <a:rPr lang="en-US" smtClean="0">
                <a:solidFill>
                  <a:prstClr val="black"/>
                </a:solidFill>
              </a:rPr>
              <a:pPr>
                <a:def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5068EBF6-CC0D-4442-A8B1-5A1C7A52AA97}" type="slidenum">
              <a:rPr lang="en-US" smtClean="0">
                <a:solidFill>
                  <a:prstClr val="black"/>
                </a:solidFill>
              </a:rPr>
              <a:pPr>
                <a:def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pPr>
              <a:defRPr/>
            </a:pPr>
            <a:fld id="{5068EBF6-CC0D-4442-A8B1-5A1C7A52AA97}" type="slidenum">
              <a:rPr lang="en-US" smtClean="0">
                <a:solidFill>
                  <a:prstClr val="black"/>
                </a:solidFill>
              </a:rPr>
              <a:pPr>
                <a:def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b="1" u="sng" dirty="0" smtClean="0"/>
          </a:p>
          <a:p>
            <a:r>
              <a:rPr lang="en-US" sz="1200" b="1" u="sng" dirty="0" smtClean="0"/>
              <a:t>Excels:</a:t>
            </a:r>
            <a:endParaRPr lang="en-US" sz="1200" dirty="0" smtClean="0"/>
          </a:p>
          <a:p>
            <a:r>
              <a:rPr lang="en-US" sz="1200" b="1" dirty="0" smtClean="0"/>
              <a:t>Results far surpass expectations</a:t>
            </a:r>
            <a:r>
              <a:rPr lang="en-US" sz="1200" dirty="0" smtClean="0"/>
              <a:t>. The officer readily (fluently/naturally/effortlessly) demonstrates a high level of the all attributes and competencies. Recognizes and exploits new resources; creates opportunities.  Demonstrates initiative and adaptability even in highly unusual or difficult situations. Emulated; sought after as expert with influence beyond unit.  Actions have significant, enduring, and positive impact on mission, the unit and beyond. Innovative approaches to problems produce significant gains in quality and efficiency.</a:t>
            </a:r>
          </a:p>
          <a:p>
            <a:endParaRPr lang="en-US" sz="1200" b="1" u="sng" dirty="0" smtClean="0"/>
          </a:p>
          <a:p>
            <a:endParaRPr lang="en-US" sz="1200" b="1" u="sng" dirty="0" smtClean="0"/>
          </a:p>
          <a:p>
            <a:r>
              <a:rPr lang="en-US" sz="1200" b="1" u="sng" dirty="0" smtClean="0"/>
              <a:t>Proficient:</a:t>
            </a:r>
            <a:endParaRPr lang="en-US" sz="1200" dirty="0" smtClean="0"/>
          </a:p>
          <a:p>
            <a:r>
              <a:rPr lang="en-US" sz="1200" b="1" dirty="0" smtClean="0"/>
              <a:t>Consistently produces quality results with measurable improvement in unit performance</a:t>
            </a:r>
            <a:r>
              <a:rPr lang="en-US" sz="1200" dirty="0" smtClean="0"/>
              <a:t>. Consistently demonstrates a high level of performance for each attribute and competency. Proactive in  challenging situations.  Habitually makes effective use of time and resources; improves position procedures and products.  Positive impact extends beyond position expectations.</a:t>
            </a:r>
          </a:p>
          <a:p>
            <a:endParaRPr lang="en-US" sz="1200" b="1" u="sng" dirty="0" smtClean="0"/>
          </a:p>
          <a:p>
            <a:endParaRPr lang="en-US" sz="1200" b="1" u="sng" dirty="0" smtClean="0"/>
          </a:p>
          <a:p>
            <a:r>
              <a:rPr lang="en-US" sz="1200" b="1" u="sng" dirty="0" smtClean="0"/>
              <a:t>Capable:</a:t>
            </a:r>
            <a:endParaRPr lang="en-US" sz="1200" dirty="0" smtClean="0"/>
          </a:p>
          <a:p>
            <a:r>
              <a:rPr lang="en-US" sz="1200" b="1" dirty="0" smtClean="0"/>
              <a:t>Meets requirements of position and additional duties</a:t>
            </a:r>
            <a:r>
              <a:rPr lang="en-US" sz="1200" dirty="0" smtClean="0"/>
              <a:t>.  Capable of demonstrating Soldier attributes and competencies and frequently applies them;   Actively learning to apply them at a higher level or in more situations.  Aptitude, commitment, competence meets expectations.  Actions have a positive impact on unit or mission but may be limited in scope of impact or duration.</a:t>
            </a:r>
          </a:p>
          <a:p>
            <a:pPr>
              <a:spcBef>
                <a:spcPct val="0"/>
              </a:spcBef>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FD4E1A-941A-4EE0-A372-5D1FC3B7B80C}" type="slidenum">
              <a:rPr lang="en-US"/>
              <a:pPr fontAlgn="base">
                <a:spcBef>
                  <a:spcPct val="0"/>
                </a:spcBef>
                <a:spcAft>
                  <a:spcPct val="0"/>
                </a:spcAft>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 this slide you’ll see some of the basic fundamentals of the new Rater Managed Profile Technique for raters of LTCs and below.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 Managed Profile Technique ensures raters can have confidence that other Raters are not gaining an advantage and that they are still able to give their best officers a good rating without hurting other.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Of course, the bottom line of the technique is that Raters must keep less than 50% of all OERs written, separated by grade, as a top box “Excels”.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HRC will apply a credit of 3 in “Proficient” once the profile is started.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rater cannot mention the box check in any way as a means to ‘beat” the restriction.  The rater cannot say:   “if I had an Excels box to give”---  The rater cannot go back and “retrospectively” change the block check either.  The profile is calculated upon rater’s LOCKING the report in EES.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OERs are due at HRC within 90 days of Thru date on report, so plan accordingly.  EES will assist raters and senior raters with profile management, but raters can always keep a separate tracker/calculator that I will show you later. </a:t>
            </a:r>
            <a:endParaRPr lang="en-US" dirty="0"/>
          </a:p>
        </p:txBody>
      </p:sp>
      <p:sp>
        <p:nvSpPr>
          <p:cNvPr id="4" name="Slide Number Placeholder 3"/>
          <p:cNvSpPr>
            <a:spLocks noGrp="1"/>
          </p:cNvSpPr>
          <p:nvPr>
            <p:ph type="sldNum" sz="quarter" idx="10"/>
          </p:nvPr>
        </p:nvSpPr>
        <p:spPr/>
        <p:txBody>
          <a:bodyPr/>
          <a:lstStyle/>
          <a:p>
            <a:fld id="{F2783BB0-9B4A-4713-B4D1-5479098C28D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1165225" y="695325"/>
            <a:ext cx="4611688" cy="3459163"/>
          </a:xfrm>
          <a:prstGeom prst="rect">
            <a:avLst/>
          </a:prstGeom>
          <a:noFill/>
          <a:ln w="12700">
            <a:solidFill>
              <a:schemeClr val="tx1"/>
            </a:solidFill>
            <a:miter lim="800000"/>
            <a:headEnd/>
            <a:tailEnd/>
          </a:ln>
        </p:spPr>
      </p:sp>
      <p:sp>
        <p:nvSpPr>
          <p:cNvPr id="137219" name="Text Box 3"/>
          <p:cNvSpPr txBox="1">
            <a:spLocks noChangeArrowheads="1"/>
          </p:cNvSpPr>
          <p:nvPr/>
        </p:nvSpPr>
        <p:spPr bwMode="auto">
          <a:xfrm>
            <a:off x="964551" y="4222286"/>
            <a:ext cx="5235440" cy="366803"/>
          </a:xfrm>
          <a:prstGeom prst="rect">
            <a:avLst/>
          </a:prstGeom>
          <a:noFill/>
          <a:ln w="12700">
            <a:noFill/>
            <a:miter lim="800000"/>
            <a:headEnd/>
            <a:tailEnd/>
          </a:ln>
        </p:spPr>
        <p:txBody>
          <a:bodyPr lIns="90642" tIns="45321" rIns="90642" bIns="45321">
            <a:spAutoFit/>
          </a:bodyPr>
          <a:lstStyle/>
          <a:p>
            <a:pPr defTabSz="906329" eaLnBrk="0" hangingPunct="0"/>
            <a:endParaRPr lang="en-US" dirty="0">
              <a:solidFill>
                <a:schemeClr val="hlink"/>
              </a:solidFill>
              <a:latin typeface="Times New Roman" pitchFamily="18" charset="0"/>
            </a:endParaRPr>
          </a:p>
        </p:txBody>
      </p:sp>
      <p:sp>
        <p:nvSpPr>
          <p:cNvPr id="137220" name="Text Box 4"/>
          <p:cNvSpPr txBox="1">
            <a:spLocks noChangeArrowheads="1"/>
          </p:cNvSpPr>
          <p:nvPr/>
        </p:nvSpPr>
        <p:spPr bwMode="auto">
          <a:xfrm>
            <a:off x="3432710" y="4354726"/>
            <a:ext cx="182710" cy="366803"/>
          </a:xfrm>
          <a:prstGeom prst="rect">
            <a:avLst/>
          </a:prstGeom>
          <a:noFill/>
          <a:ln w="12700">
            <a:noFill/>
            <a:miter lim="800000"/>
            <a:headEnd/>
            <a:tailEnd/>
          </a:ln>
        </p:spPr>
        <p:txBody>
          <a:bodyPr wrap="none" lIns="90642" tIns="45321" rIns="90642" bIns="45321">
            <a:spAutoFit/>
          </a:bodyPr>
          <a:lstStyle/>
          <a:p>
            <a:pPr defTabSz="906329" eaLnBrk="0" hangingPunct="0"/>
            <a:endParaRPr lang="en-US" dirty="0">
              <a:solidFill>
                <a:schemeClr val="hlink"/>
              </a:solidFill>
              <a:latin typeface="Times New Roman" pitchFamily="18" charset="0"/>
            </a:endParaRPr>
          </a:p>
        </p:txBody>
      </p:sp>
      <p:sp>
        <p:nvSpPr>
          <p:cNvPr id="137221" name="Rectangle 5"/>
          <p:cNvSpPr>
            <a:spLocks noGrp="1" noChangeArrowheads="1"/>
          </p:cNvSpPr>
          <p:nvPr>
            <p:ph type="body" idx="1"/>
          </p:nvPr>
        </p:nvSpPr>
        <p:spPr bwMode="auto">
          <a:xfrm>
            <a:off x="399898" y="4616450"/>
            <a:ext cx="6136007" cy="3840735"/>
          </a:xfrm>
          <a:prstGeom prst="rect">
            <a:avLst/>
          </a:prstGeom>
          <a:noFill/>
          <a:ln>
            <a:miter lim="800000"/>
            <a:headEnd/>
            <a:tailEnd/>
          </a:ln>
        </p:spPr>
        <p:txBody>
          <a:bodyPr lIns="90642" tIns="45321" rIns="90642" bIns="45321"/>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Similar to how the current senior rater box check indication receives an HQDA label, the rater section will receive a label.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There are four rules HRC uses in labeling reports.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Rule #1:  If a rater checks the “Proficient” box, then the label is “Proficient”.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Rule #2:  If the rater checks “Capable” or “Unsatisfactory” box, then the report will be labeled as indicated on the form.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Rule #3:  If the rater checks “Excels” and the rater’s profile (total number of “Excels” given in that grade divided by the total number of reports rendered in that grade) remains less than 50% including the current report, then the report will receive an “Excels” label.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 Rule #4:  A MISFIRE occurs when the rater checks “Excels”, but the rater’s profile is 50% or higher, then the report is labeled “Proficient”.  The Rater is still charged with an “Excels”.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NOTE: Rule #4 is has a greater risk  of occurring for mailed in or emailed reports to HQDA – The online entry system will prevent raters and prompt senior raters when checking blocks so MISFIRE situations should be minimal.       </a:t>
            </a:r>
          </a:p>
          <a:p>
            <a:pPr>
              <a:spcBef>
                <a:spcPct val="0"/>
              </a:spcBef>
            </a:pPr>
            <a:endParaRPr 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p>
          <a:p>
            <a:r>
              <a:rPr lang="en-US" b="1" dirty="0"/>
              <a:t>Instructions for Rater Profile Management Calculator</a:t>
            </a:r>
            <a:endParaRPr lang="en-US" dirty="0"/>
          </a:p>
          <a:p>
            <a:r>
              <a:rPr lang="en-US" b="1" dirty="0"/>
              <a:t> </a:t>
            </a:r>
            <a:endParaRPr lang="en-US" dirty="0"/>
          </a:p>
          <a:p>
            <a:r>
              <a:rPr lang="en-US" b="1"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worksheet is designed to assist raters in keeping track of ratings rendered under the Officer Evaluation Entry System using DA Form 67-10.  This unofficial worksheet should mirror information found on the profile report.  </a:t>
            </a:r>
            <a:r>
              <a:rPr lang="en-US" dirty="0" smtClean="0"/>
              <a:t>It is available </a:t>
            </a:r>
            <a:r>
              <a:rPr lang="en-US" sz="1200" dirty="0" smtClean="0">
                <a:latin typeface="+mn-lt"/>
              </a:rPr>
              <a:t>thru Evaluation Entry System Website www.evaluations.hrc.army.mil</a:t>
            </a:r>
          </a:p>
          <a:p>
            <a:endParaRPr lang="en-US" dirty="0"/>
          </a:p>
          <a:p>
            <a:r>
              <a:rPr lang="en-US" dirty="0"/>
              <a:t> </a:t>
            </a:r>
          </a:p>
          <a:p>
            <a:r>
              <a:rPr lang="en-US" dirty="0"/>
              <a:t>Raters must maintain a separate worksheet for each rank, for the ranks of WO1, CW2, CW3, CW4, 2LT, 1LT, CPT, MAJ, and LTC.  The rater will have one combined profile for each component:  Active, USAR, and </a:t>
            </a:r>
            <a:r>
              <a:rPr lang="en-US" dirty="0" smtClean="0"/>
              <a:t>ARNG are not separate.  </a:t>
            </a:r>
            <a:r>
              <a:rPr lang="en-US" dirty="0"/>
              <a:t>Promotable officers serving in positions authorized at the promotable grade are profiled at the higher grade by entering a rank with (P) in Part Ic on the OER.  </a:t>
            </a:r>
          </a:p>
          <a:p>
            <a:r>
              <a:rPr lang="en-US" dirty="0"/>
              <a:t> </a:t>
            </a:r>
          </a:p>
          <a:p>
            <a:r>
              <a:rPr lang="en-US" dirty="0"/>
              <a:t>This is an unofficial worksheet, which may be modified to meet individual needs.  Instructions for columns on the worksheet follow:</a:t>
            </a:r>
          </a:p>
          <a:p>
            <a:r>
              <a:rPr lang="en-US" dirty="0"/>
              <a:t> </a:t>
            </a:r>
          </a:p>
          <a:p>
            <a:r>
              <a:rPr lang="en-US" dirty="0"/>
              <a:t>1.  On the correct rank TAB at bottom of sheet, enter the Ratee’s Name, Type, and Date of Evaluation.  </a:t>
            </a:r>
          </a:p>
          <a:p>
            <a:r>
              <a:rPr lang="en-US" dirty="0"/>
              <a:t> </a:t>
            </a:r>
          </a:p>
          <a:p>
            <a:r>
              <a:rPr lang="en-US" dirty="0"/>
              <a:t>2.  Enter a one in the corresponding Box Checks (grey box) column.  You see a credit of 3 in Proficient Box to allow Raters some flexibility on issuing Excels for initial reports.</a:t>
            </a:r>
          </a:p>
          <a:p>
            <a:r>
              <a:rPr lang="en-US" dirty="0"/>
              <a:t> </a:t>
            </a:r>
          </a:p>
          <a:p>
            <a:r>
              <a:rPr lang="en-US" dirty="0"/>
              <a:t>3.  Annotate the box check the Rater made on the OER in the Profile (green box) column by adding a “1” to the respective box and carry the balances down from above.  For computing and profiling purposes Proficient, Capable, and Unsatisfactory box checks are totaled, then the number of Excels issued is divided by the total number of reports completed to get % Excels (must remain under 50%).  The total column (in yellow) calculates the total number of </a:t>
            </a:r>
            <a:r>
              <a:rPr lang="en-US" dirty="0" smtClean="0"/>
              <a:t>Evals </a:t>
            </a:r>
            <a:r>
              <a:rPr lang="en-US" dirty="0"/>
              <a:t>completed for that rank.  Information should be verified with HRC (by reviewing EES periodically).</a:t>
            </a:r>
          </a:p>
          <a:p>
            <a:r>
              <a:rPr lang="en-US" dirty="0"/>
              <a:t> </a:t>
            </a:r>
          </a:p>
          <a:p>
            <a:r>
              <a:rPr lang="en-US" dirty="0"/>
              <a:t>4.  Enter date due to HRC (forecast 90 days after thru date of evaluation)</a:t>
            </a:r>
          </a:p>
          <a:p>
            <a:r>
              <a:rPr lang="en-US" dirty="0"/>
              <a:t> </a:t>
            </a:r>
          </a:p>
          <a:p>
            <a:r>
              <a:rPr lang="en-US" dirty="0"/>
              <a:t>5.  Enter the actual date completed at HRC (verify in EES).</a:t>
            </a:r>
          </a:p>
          <a:p>
            <a:r>
              <a:rPr lang="en-US" dirty="0"/>
              <a:t> </a:t>
            </a:r>
          </a:p>
          <a:p>
            <a:r>
              <a:rPr lang="en-US" dirty="0"/>
              <a:t>6.  Total Excels % calculates number of Excels at far right of the sheet (tan), which must maintain less than 50%. </a:t>
            </a:r>
          </a:p>
          <a:p>
            <a:r>
              <a:rPr lang="en-US" dirty="0"/>
              <a:t> </a:t>
            </a:r>
          </a:p>
          <a:p>
            <a:r>
              <a:rPr lang="en-US" dirty="0"/>
              <a:t>POC:  OER Profile Policy questions.  Evaluation Systems Office, USA HRC, (502) 613-9019 (DSN:  983), </a:t>
            </a:r>
            <a:r>
              <a:rPr lang="en-US" u="sng" dirty="0">
                <a:hlinkClick r:id="rId3"/>
              </a:rPr>
              <a:t>usarmy.knox.hrc.mbx.tagd-eval-policy@mail.mil</a:t>
            </a:r>
            <a:r>
              <a:rPr lang="en-US" dirty="0"/>
              <a:t>.</a:t>
            </a:r>
          </a:p>
          <a:p>
            <a:r>
              <a:rPr lang="en-US" dirty="0"/>
              <a:t> </a:t>
            </a:r>
          </a:p>
          <a:p>
            <a:endParaRPr lang="en-US" dirty="0"/>
          </a:p>
        </p:txBody>
      </p:sp>
      <p:sp>
        <p:nvSpPr>
          <p:cNvPr id="4" name="Slide Number Placeholder 3"/>
          <p:cNvSpPr>
            <a:spLocks noGrp="1"/>
          </p:cNvSpPr>
          <p:nvPr>
            <p:ph type="sldNum" sz="quarter" idx="10"/>
          </p:nvPr>
        </p:nvSpPr>
        <p:spPr/>
        <p:txBody>
          <a:bodyPr/>
          <a:lstStyle/>
          <a:p>
            <a:fld id="{F2783BB0-9B4A-4713-B4D1-5479098C28DF}"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how the rater profile credit of 3 in “Proficient” effects the rater’s profile early on.  The first chart shows the credit by rank.  The credit counts towards total reports rendered.  The second chart show what the rater’s profile looks like after rendering 10 additional reports with 6 being “Excels” yet the profile remains under 50% with the 3 credits.  As the rater’s profile matures the credit has less impact, which is why we say the credit assists rater’s early on with immature profiles.      </a:t>
            </a:r>
          </a:p>
          <a:p>
            <a:endParaRPr lang="en-US" dirty="0"/>
          </a:p>
        </p:txBody>
      </p:sp>
      <p:sp>
        <p:nvSpPr>
          <p:cNvPr id="4" name="Slide Number Placeholder 3"/>
          <p:cNvSpPr>
            <a:spLocks noGrp="1"/>
          </p:cNvSpPr>
          <p:nvPr>
            <p:ph type="sldNum" sz="quarter" idx="10"/>
          </p:nvPr>
        </p:nvSpPr>
        <p:spPr/>
        <p:txBody>
          <a:bodyPr/>
          <a:lstStyle/>
          <a:p>
            <a:fld id="{28CFD70F-5766-4E01-938D-62E6621CF21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Tx/>
              <a:buChar char="-"/>
            </a:pPr>
            <a:r>
              <a:rPr lang="en-US" dirty="0" smtClean="0"/>
              <a:t>This slide depicts what your senior rater profiles will look like on 1 APRIL 14.</a:t>
            </a:r>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marL="226999" indent="-226999"/>
            <a:r>
              <a:rPr lang="en-US" dirty="0" smtClean="0"/>
              <a:t>-The new AR 623-3 and DA Pam 623-3 will require that a Rated Officer’s “immediate”</a:t>
            </a:r>
          </a:p>
          <a:p>
            <a:pPr marL="226999" indent="-226999"/>
            <a:r>
              <a:rPr lang="en-US" dirty="0" smtClean="0"/>
              <a:t>supervisor will be the Rater and the Rater’s Rater will be the Senior Rater.  </a:t>
            </a:r>
          </a:p>
          <a:p>
            <a:pPr marL="226999" indent="-226999"/>
            <a:endParaRPr lang="en-US" dirty="0" smtClean="0"/>
          </a:p>
          <a:p>
            <a:pPr marL="226999" indent="-226999"/>
            <a:r>
              <a:rPr lang="en-US" dirty="0" smtClean="0"/>
              <a:t>-Rating chains must be approved by the next higher headquarters up to the 3-star</a:t>
            </a:r>
          </a:p>
          <a:p>
            <a:pPr marL="226999" indent="-226999"/>
            <a:r>
              <a:rPr lang="en-US" dirty="0" smtClean="0"/>
              <a:t>Level in order to prevent pooling of officers.</a:t>
            </a:r>
          </a:p>
          <a:p>
            <a:pPr marL="226999" indent="-226999"/>
            <a:endParaRPr lang="en-US" dirty="0" smtClean="0"/>
          </a:p>
          <a:p>
            <a:pPr marL="226999" indent="-226999"/>
            <a:r>
              <a:rPr lang="en-US" dirty="0" smtClean="0"/>
              <a:t>-Intermediate Raters will now be limited to specialty branches and dual supervisory</a:t>
            </a:r>
          </a:p>
          <a:p>
            <a:pPr marL="226999" indent="-226999"/>
            <a:r>
              <a:rPr lang="en-US" dirty="0" smtClean="0"/>
              <a:t>situations such as JAG, chaplains etc and some aviation units where the Senior Rater</a:t>
            </a:r>
          </a:p>
          <a:p>
            <a:pPr marL="226999" indent="-226999"/>
            <a:r>
              <a:rPr lang="en-US" dirty="0" smtClean="0"/>
              <a:t>does not meet minimum table 2-1 Senior Rater rank requirements with regard to</a:t>
            </a:r>
          </a:p>
          <a:p>
            <a:pPr marL="226999" indent="-226999"/>
            <a:r>
              <a:rPr lang="en-US" dirty="0" smtClean="0"/>
              <a:t>warrant officers.)</a:t>
            </a:r>
          </a:p>
          <a:p>
            <a:pPr marL="226999" indent="-226999"/>
            <a:endParaRPr lang="en-US" dirty="0" smtClean="0"/>
          </a:p>
          <a:p>
            <a:r>
              <a:rPr lang="en-US" sz="1200" kern="1200" dirty="0" smtClean="0">
                <a:solidFill>
                  <a:schemeClr val="tx1"/>
                </a:solidFill>
                <a:latin typeface="+mn-lt"/>
                <a:ea typeface="+mn-ea"/>
                <a:cs typeface="+mn-cs"/>
              </a:rPr>
              <a:t>(1) For OERs-</a:t>
            </a:r>
          </a:p>
          <a:p>
            <a:r>
              <a:rPr lang="en-US" sz="1200" kern="1200" dirty="0" smtClean="0">
                <a:solidFill>
                  <a:schemeClr val="tx1"/>
                </a:solidFill>
                <a:latin typeface="+mn-lt"/>
                <a:ea typeface="+mn-ea"/>
                <a:cs typeface="+mn-cs"/>
              </a:rPr>
              <a:t>(a) If the senior rater is a U.S. Army officer (other than a general</a:t>
            </a:r>
          </a:p>
          <a:p>
            <a:r>
              <a:rPr lang="en-US" sz="1200" kern="1200" dirty="0" smtClean="0">
                <a:solidFill>
                  <a:schemeClr val="tx1"/>
                </a:solidFill>
                <a:latin typeface="+mn-lt"/>
                <a:ea typeface="+mn-ea"/>
                <a:cs typeface="+mn-cs"/>
              </a:rPr>
              <a:t>officer), a DA civilian, or SES member who is also serving as the rater and</a:t>
            </a:r>
          </a:p>
          <a:p>
            <a:r>
              <a:rPr lang="en-US" sz="1200" kern="1200" dirty="0" smtClean="0">
                <a:solidFill>
                  <a:schemeClr val="tx1"/>
                </a:solidFill>
                <a:latin typeface="+mn-lt"/>
                <a:ea typeface="+mn-ea"/>
                <a:cs typeface="+mn-cs"/>
              </a:rPr>
              <a:t>there is no other U.S. Army officer in the chain of supervision to conduct a</a:t>
            </a:r>
          </a:p>
          <a:p>
            <a:r>
              <a:rPr lang="en-US" sz="1200" kern="1200" dirty="0" smtClean="0">
                <a:solidFill>
                  <a:schemeClr val="tx1"/>
                </a:solidFill>
                <a:latin typeface="+mn-lt"/>
                <a:ea typeface="+mn-ea"/>
                <a:cs typeface="+mn-cs"/>
              </a:rPr>
              <a:t>supplementary review, HQDA will perform an additional review.</a:t>
            </a:r>
          </a:p>
          <a:p>
            <a:r>
              <a:rPr lang="en-US" sz="1200" kern="1200" dirty="0" smtClean="0">
                <a:solidFill>
                  <a:schemeClr val="tx1"/>
                </a:solidFill>
                <a:latin typeface="+mn-lt"/>
                <a:ea typeface="+mn-ea"/>
                <a:cs typeface="+mn-cs"/>
              </a:rPr>
              <a:t>(b) When there are no uniformed Army designated rating official for the</a:t>
            </a:r>
          </a:p>
          <a:p>
            <a:r>
              <a:rPr lang="en-US" sz="1200" kern="1200" dirty="0" smtClean="0">
                <a:solidFill>
                  <a:schemeClr val="tx1"/>
                </a:solidFill>
                <a:latin typeface="+mn-lt"/>
                <a:ea typeface="+mn-ea"/>
                <a:cs typeface="+mn-cs"/>
              </a:rPr>
              <a:t>rated Officer, a supplementary review will be performed by the first U.S.</a:t>
            </a:r>
          </a:p>
          <a:p>
            <a:r>
              <a:rPr lang="en-US" sz="1200" kern="1200" dirty="0" smtClean="0">
                <a:solidFill>
                  <a:schemeClr val="tx1"/>
                </a:solidFill>
                <a:latin typeface="+mn-lt"/>
                <a:ea typeface="+mn-ea"/>
                <a:cs typeface="+mn-cs"/>
              </a:rPr>
              <a:t>Army officer above the senior rater in the organization or chain of</a:t>
            </a:r>
          </a:p>
          <a:p>
            <a:r>
              <a:rPr lang="en-US" sz="1200" kern="1200" dirty="0" smtClean="0">
                <a:solidFill>
                  <a:schemeClr val="tx1"/>
                </a:solidFill>
                <a:latin typeface="+mn-lt"/>
                <a:ea typeface="+mn-ea"/>
                <a:cs typeface="+mn-cs"/>
              </a:rPr>
              <a:t>supervision.  This officer will be designated as the Uniformed Army Advisor</a:t>
            </a:r>
          </a:p>
          <a:p>
            <a:r>
              <a:rPr lang="en-US" sz="1200" kern="1200" dirty="0" smtClean="0">
                <a:solidFill>
                  <a:schemeClr val="tx1"/>
                </a:solidFill>
                <a:latin typeface="+mn-lt"/>
                <a:ea typeface="+mn-ea"/>
                <a:cs typeface="+mn-cs"/>
              </a:rPr>
              <a:t>by the CDR establishing the rating chain and identified in the published</a:t>
            </a:r>
          </a:p>
          <a:p>
            <a:r>
              <a:rPr lang="en-US" sz="1200" kern="1200" dirty="0" smtClean="0">
                <a:solidFill>
                  <a:schemeClr val="tx1"/>
                </a:solidFill>
                <a:latin typeface="+mn-lt"/>
                <a:ea typeface="+mn-ea"/>
                <a:cs typeface="+mn-cs"/>
              </a:rPr>
              <a:t>rating chain.  When such a review is conducted and the reviewer determines</a:t>
            </a:r>
          </a:p>
          <a:p>
            <a:r>
              <a:rPr lang="en-US" sz="1200" kern="1200" dirty="0" smtClean="0">
                <a:solidFill>
                  <a:schemeClr val="tx1"/>
                </a:solidFill>
                <a:latin typeface="+mn-lt"/>
                <a:ea typeface="+mn-ea"/>
                <a:cs typeface="+mn-cs"/>
              </a:rPr>
              <a:t>comments are necessary, the supplementary reviewer will prepare a memorandum</a:t>
            </a:r>
          </a:p>
          <a:p>
            <a:r>
              <a:rPr lang="en-US" sz="1200" kern="1200" dirty="0" smtClean="0">
                <a:solidFill>
                  <a:schemeClr val="tx1"/>
                </a:solidFill>
                <a:latin typeface="+mn-lt"/>
                <a:ea typeface="+mn-ea"/>
                <a:cs typeface="+mn-cs"/>
              </a:rPr>
              <a:t>(when required) as an enclosure to the OER, as illustrated in figure 2-2.</a:t>
            </a:r>
          </a:p>
          <a:p>
            <a:r>
              <a:rPr lang="en-US" sz="1200" kern="1200" dirty="0" smtClean="0">
                <a:solidFill>
                  <a:schemeClr val="tx1"/>
                </a:solidFill>
                <a:latin typeface="+mn-lt"/>
                <a:ea typeface="+mn-ea"/>
                <a:cs typeface="+mn-cs"/>
              </a:rPr>
              <a:t>The memorandum will comment on the accuracy and/or clarity of the completed</a:t>
            </a:r>
          </a:p>
          <a:p>
            <a:r>
              <a:rPr lang="en-US" sz="1200" kern="1200" dirty="0" smtClean="0">
                <a:solidFill>
                  <a:schemeClr val="tx1"/>
                </a:solidFill>
                <a:latin typeface="+mn-lt"/>
                <a:ea typeface="+mn-ea"/>
                <a:cs typeface="+mn-cs"/>
              </a:rPr>
              <a:t>OER in accordance with this regulation.  The comments will not include</a:t>
            </a:r>
          </a:p>
          <a:p>
            <a:r>
              <a:rPr lang="en-US" sz="1200" kern="1200" dirty="0" smtClean="0">
                <a:solidFill>
                  <a:schemeClr val="tx1"/>
                </a:solidFill>
                <a:latin typeface="+mn-lt"/>
                <a:ea typeface="+mn-ea"/>
                <a:cs typeface="+mn-cs"/>
              </a:rPr>
              <a:t>evaluative statements about the rated officer or statements that amplify,</a:t>
            </a:r>
          </a:p>
          <a:p>
            <a:r>
              <a:rPr lang="en-US" sz="1200" kern="1200" dirty="0" smtClean="0">
                <a:solidFill>
                  <a:schemeClr val="tx1"/>
                </a:solidFill>
                <a:latin typeface="+mn-lt"/>
                <a:ea typeface="+mn-ea"/>
                <a:cs typeface="+mn-cs"/>
              </a:rPr>
              <a:t>paraphrase, or endorse the comments and/or ratings of the rating chain</a:t>
            </a:r>
          </a:p>
          <a:p>
            <a:r>
              <a:rPr lang="en-US" sz="1200" kern="1200" dirty="0" smtClean="0">
                <a:solidFill>
                  <a:schemeClr val="tx1"/>
                </a:solidFill>
                <a:latin typeface="+mn-lt"/>
                <a:ea typeface="+mn-ea"/>
                <a:cs typeface="+mn-cs"/>
              </a:rPr>
              <a:t>members.  If there is no available U.S. Army officer or DA civilian above</a:t>
            </a:r>
          </a:p>
          <a:p>
            <a:r>
              <a:rPr lang="en-US" sz="1200" kern="1200" dirty="0" smtClean="0">
                <a:solidFill>
                  <a:schemeClr val="tx1"/>
                </a:solidFill>
                <a:latin typeface="+mn-lt"/>
                <a:ea typeface="+mn-ea"/>
                <a:cs typeface="+mn-cs"/>
              </a:rPr>
              <a:t>the senior rater in the chain of command, the senior rater or his or her BN</a:t>
            </a:r>
          </a:p>
          <a:p>
            <a:r>
              <a:rPr lang="en-US" sz="1200" kern="1200" dirty="0" smtClean="0">
                <a:solidFill>
                  <a:schemeClr val="tx1"/>
                </a:solidFill>
                <a:latin typeface="+mn-lt"/>
                <a:ea typeface="+mn-ea"/>
                <a:cs typeface="+mn-cs"/>
              </a:rPr>
              <a:t>and/or BDE S1 or administrative office will request an additional review by</a:t>
            </a:r>
          </a:p>
          <a:p>
            <a:r>
              <a:rPr lang="en-US" sz="1200" kern="1200" dirty="0" smtClean="0">
                <a:solidFill>
                  <a:schemeClr val="tx1"/>
                </a:solidFill>
                <a:latin typeface="+mn-lt"/>
                <a:ea typeface="+mn-ea"/>
                <a:cs typeface="+mn-cs"/>
              </a:rPr>
              <a:t>HQDA (see fig 2-3).</a:t>
            </a:r>
          </a:p>
          <a:p>
            <a:pPr marL="226999" indent="-226999"/>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1B970-3913-4E8F-8E10-EF758C519DAF}" type="slidenum">
              <a:rPr lang="en-US">
                <a:solidFill>
                  <a:prstClr val="black"/>
                </a:solidFill>
              </a:rPr>
              <a:pPr fontAlgn="base">
                <a:spcBef>
                  <a:spcPct val="0"/>
                </a:spcBef>
                <a:spcAft>
                  <a:spcPct val="0"/>
                </a:spcAft>
                <a:def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p>
          <a:p>
            <a:r>
              <a:rPr lang="en-US" b="1" dirty="0"/>
              <a:t>Instructions for Rater Profile Management Calculator</a:t>
            </a:r>
            <a:endParaRPr lang="en-US" dirty="0"/>
          </a:p>
          <a:p>
            <a:r>
              <a:rPr lang="en-US" b="1" dirty="0"/>
              <a:t> </a:t>
            </a:r>
            <a:endParaRPr lang="en-US" dirty="0"/>
          </a:p>
          <a:p>
            <a:r>
              <a:rPr lang="en-US" b="1" dirty="0"/>
              <a:t> </a:t>
            </a:r>
            <a:endParaRPr lang="en-US" dirty="0"/>
          </a:p>
          <a:p>
            <a:r>
              <a:rPr lang="en-US" dirty="0"/>
              <a:t>This worksheet is designed to assist raters in keeping track of ratings rendered under the Officer Evaluation Entry System using DA Form 67-10.  This unofficial worksheet should mirror information found on the profile report.  </a:t>
            </a:r>
          </a:p>
          <a:p>
            <a:r>
              <a:rPr lang="en-US" dirty="0"/>
              <a:t> </a:t>
            </a:r>
          </a:p>
          <a:p>
            <a:r>
              <a:rPr lang="en-US" dirty="0"/>
              <a:t>Raters must maintain a separate worksheet for each rank, for the ranks of WO1, CW2, CW3, CW4, 2LT, 1LT, CPT, MAJ, and LTC.  The rater will have one combined profile for each component:  Active, USAR, and ARNG.  Promotable officers serving in positions authorized at the promotable grade are profiled at the higher grade by entering a rank with (P) in Part Ic on the OER.  </a:t>
            </a:r>
          </a:p>
          <a:p>
            <a:r>
              <a:rPr lang="en-US" dirty="0"/>
              <a:t> </a:t>
            </a:r>
          </a:p>
          <a:p>
            <a:r>
              <a:rPr lang="en-US" dirty="0"/>
              <a:t>This is an unofficial worksheet, which may be modified to meet individual needs.  Instructions for columns on the worksheet follow:</a:t>
            </a:r>
          </a:p>
          <a:p>
            <a:r>
              <a:rPr lang="en-US" dirty="0"/>
              <a:t> </a:t>
            </a:r>
          </a:p>
          <a:p>
            <a:r>
              <a:rPr lang="en-US" dirty="0"/>
              <a:t>1.  On the correct rank TAB at bottom of sheet, enter the Ratee’s Name, Type, and Date of Evaluation.  </a:t>
            </a:r>
          </a:p>
          <a:p>
            <a:r>
              <a:rPr lang="en-US" dirty="0"/>
              <a:t> </a:t>
            </a:r>
          </a:p>
          <a:p>
            <a:r>
              <a:rPr lang="en-US" dirty="0"/>
              <a:t>2.  Enter a one in the corresponding Box Checks (grey box) column.  You see a credit of 3 in Proficient Box to allow Raters some flexibility on issuing Excels for initial reports.</a:t>
            </a:r>
          </a:p>
          <a:p>
            <a:r>
              <a:rPr lang="en-US" dirty="0"/>
              <a:t> </a:t>
            </a:r>
          </a:p>
          <a:p>
            <a:r>
              <a:rPr lang="en-US" dirty="0"/>
              <a:t>3.  Annotate the box check the Rater made on the OER in the Profile (green box) column by adding a “1” to the respective box and carry the balances down from above.  For computing and profiling purposes Proficient, Capable, and Unsatisfactory box checks are totaled, then the number of Excels issued is divided by the total number of reports completed to get % Excels (must remain under 50%).  The total column (in yellow) calculates the total number of </a:t>
            </a:r>
            <a:r>
              <a:rPr lang="en-US" dirty="0" smtClean="0"/>
              <a:t>Evals </a:t>
            </a:r>
            <a:r>
              <a:rPr lang="en-US" dirty="0"/>
              <a:t>completed for that rank.  Information should be verified with HRC (by reviewing EES periodically).</a:t>
            </a:r>
          </a:p>
          <a:p>
            <a:r>
              <a:rPr lang="en-US" dirty="0"/>
              <a:t> </a:t>
            </a:r>
          </a:p>
          <a:p>
            <a:r>
              <a:rPr lang="en-US" dirty="0"/>
              <a:t>4.  Enter date due to HRC (forecast 90 days after thru date of evaluation)</a:t>
            </a:r>
          </a:p>
          <a:p>
            <a:r>
              <a:rPr lang="en-US" dirty="0"/>
              <a:t> </a:t>
            </a:r>
          </a:p>
          <a:p>
            <a:r>
              <a:rPr lang="en-US" dirty="0"/>
              <a:t>5.  Enter the actual date completed at HRC (verify in EES).</a:t>
            </a:r>
          </a:p>
          <a:p>
            <a:r>
              <a:rPr lang="en-US" dirty="0"/>
              <a:t> </a:t>
            </a:r>
          </a:p>
          <a:p>
            <a:r>
              <a:rPr lang="en-US" dirty="0"/>
              <a:t>6.  Total Excels % calculates number of Excels at far right of the sheet (tan), which must maintain less than 50%. </a:t>
            </a:r>
          </a:p>
          <a:p>
            <a:r>
              <a:rPr lang="en-US" dirty="0"/>
              <a:t> </a:t>
            </a:r>
          </a:p>
          <a:p>
            <a:r>
              <a:rPr lang="en-US" dirty="0"/>
              <a:t>POC:  OER Profile Policy questions.  Evaluation Systems Office, USA HRC, (502) 613-9019 (DSN:  983), </a:t>
            </a:r>
            <a:r>
              <a:rPr lang="en-US" u="sng" dirty="0">
                <a:hlinkClick r:id="rId3"/>
              </a:rPr>
              <a:t>usarmy.knox.hrc.mbx.tagd-eval-policy@mail.mil</a:t>
            </a:r>
            <a:r>
              <a:rPr lang="en-US" dirty="0"/>
              <a:t>.</a:t>
            </a:r>
          </a:p>
          <a:p>
            <a:r>
              <a:rPr lang="en-US" dirty="0"/>
              <a:t> </a:t>
            </a:r>
          </a:p>
          <a:p>
            <a:endParaRPr lang="en-US" dirty="0"/>
          </a:p>
        </p:txBody>
      </p:sp>
      <p:sp>
        <p:nvSpPr>
          <p:cNvPr id="4" name="Slide Number Placeholder 3"/>
          <p:cNvSpPr>
            <a:spLocks noGrp="1"/>
          </p:cNvSpPr>
          <p:nvPr>
            <p:ph type="sldNum" sz="quarter" idx="10"/>
          </p:nvPr>
        </p:nvSpPr>
        <p:spPr/>
        <p:txBody>
          <a:bodyPr/>
          <a:lstStyle/>
          <a:p>
            <a:fld id="{F2783BB0-9B4A-4713-B4D1-5479098C28DF}"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p>
          <a:p>
            <a:r>
              <a:rPr lang="en-US" b="1" dirty="0"/>
              <a:t>Instructions for Rater Profile Management Calculator</a:t>
            </a:r>
            <a:endParaRPr lang="en-US" dirty="0"/>
          </a:p>
          <a:p>
            <a:r>
              <a:rPr lang="en-US" b="1" dirty="0"/>
              <a:t> </a:t>
            </a:r>
            <a:endParaRPr lang="en-US" dirty="0"/>
          </a:p>
          <a:p>
            <a:r>
              <a:rPr lang="en-US" b="1" dirty="0"/>
              <a:t> </a:t>
            </a:r>
            <a:endParaRPr lang="en-US" dirty="0"/>
          </a:p>
          <a:p>
            <a:r>
              <a:rPr lang="en-US" dirty="0"/>
              <a:t>This worksheet is designed to assist raters in keeping track of ratings rendered under the Officer Evaluation Entry System using DA Form 67-10.  This unofficial worksheet should mirror information found on the profile report.  </a:t>
            </a:r>
          </a:p>
          <a:p>
            <a:r>
              <a:rPr lang="en-US" dirty="0"/>
              <a:t> </a:t>
            </a:r>
          </a:p>
          <a:p>
            <a:r>
              <a:rPr lang="en-US" dirty="0"/>
              <a:t>Raters must maintain a separate worksheet for each rank, for the ranks of WO1, CW2, CW3, CW4, 2LT, 1LT, CPT, MAJ, and LTC.  The rater will have one combined profile for each component:  Active, USAR, and ARNG.  Promotable officers serving in positions authorized at the promotable grade are profiled at the higher grade by entering a rank with (P) in Part Ic on the OER.  </a:t>
            </a:r>
          </a:p>
          <a:p>
            <a:r>
              <a:rPr lang="en-US" dirty="0"/>
              <a:t> </a:t>
            </a:r>
          </a:p>
          <a:p>
            <a:r>
              <a:rPr lang="en-US" dirty="0"/>
              <a:t>This is an unofficial worksheet, which may be modified to meet individual needs.  Instructions for columns on the worksheet follow:</a:t>
            </a:r>
          </a:p>
          <a:p>
            <a:r>
              <a:rPr lang="en-US" dirty="0"/>
              <a:t> </a:t>
            </a:r>
          </a:p>
          <a:p>
            <a:r>
              <a:rPr lang="en-US" dirty="0"/>
              <a:t>1.  On the correct rank TAB at bottom of sheet, enter the Ratee’s Name, Type, and Date of Evaluation.  </a:t>
            </a:r>
          </a:p>
          <a:p>
            <a:r>
              <a:rPr lang="en-US" dirty="0"/>
              <a:t> </a:t>
            </a:r>
          </a:p>
          <a:p>
            <a:r>
              <a:rPr lang="en-US" dirty="0"/>
              <a:t>2.  Enter a one in the corresponding Box Checks (grey box) column.  You see a credit of 3 in Proficient Box to allow Raters some flexibility on issuing Excels for initial reports.</a:t>
            </a:r>
          </a:p>
          <a:p>
            <a:r>
              <a:rPr lang="en-US" dirty="0"/>
              <a:t> </a:t>
            </a:r>
          </a:p>
          <a:p>
            <a:r>
              <a:rPr lang="en-US" dirty="0"/>
              <a:t>3.  Annotate the box check the Rater made on the OER in the Profile (green box) column by adding a “1” to the respective box and carry the balances down from above.  For computing and profiling purposes Proficient, Capable, and Unsatisfactory box checks are totaled, then the number of Excels issued is divided by the total number of reports completed to get % Excels (must remain under 50%).  The total column (in yellow) calculates the total number of </a:t>
            </a:r>
            <a:r>
              <a:rPr lang="en-US" dirty="0" smtClean="0"/>
              <a:t>Evals </a:t>
            </a:r>
            <a:r>
              <a:rPr lang="en-US" dirty="0"/>
              <a:t>completed for that rank.  Information should be verified with HRC (by reviewing EES periodically).</a:t>
            </a:r>
          </a:p>
          <a:p>
            <a:r>
              <a:rPr lang="en-US" dirty="0"/>
              <a:t> </a:t>
            </a:r>
          </a:p>
          <a:p>
            <a:r>
              <a:rPr lang="en-US" dirty="0"/>
              <a:t>4.  Enter date due to HRC (forecast 90 days after thru date of evaluation)</a:t>
            </a:r>
          </a:p>
          <a:p>
            <a:r>
              <a:rPr lang="en-US" dirty="0"/>
              <a:t> </a:t>
            </a:r>
          </a:p>
          <a:p>
            <a:r>
              <a:rPr lang="en-US" dirty="0"/>
              <a:t>5.  Enter the actual date completed at HRC (verify in EES).</a:t>
            </a:r>
          </a:p>
          <a:p>
            <a:r>
              <a:rPr lang="en-US" dirty="0"/>
              <a:t> </a:t>
            </a:r>
          </a:p>
          <a:p>
            <a:r>
              <a:rPr lang="en-US" dirty="0"/>
              <a:t>6.  Total Excels % calculates number of Excels at far right of the sheet (tan), which must maintain less than 50%. </a:t>
            </a:r>
          </a:p>
          <a:p>
            <a:r>
              <a:rPr lang="en-US" dirty="0"/>
              <a:t> </a:t>
            </a:r>
          </a:p>
          <a:p>
            <a:r>
              <a:rPr lang="en-US" dirty="0"/>
              <a:t>POC:  OER Profile Policy questions.  Evaluation Systems Office, USA HRC, (502) 613-9019 (DSN:  983), </a:t>
            </a:r>
            <a:r>
              <a:rPr lang="en-US" u="sng" dirty="0">
                <a:hlinkClick r:id="rId3"/>
              </a:rPr>
              <a:t>usarmy.knox.hrc.mbx.tagd-eval-policy@mail.mil</a:t>
            </a:r>
            <a:r>
              <a:rPr lang="en-US" dirty="0"/>
              <a:t>.</a:t>
            </a:r>
          </a:p>
          <a:p>
            <a:r>
              <a:rPr lang="en-US" dirty="0"/>
              <a:t> </a:t>
            </a:r>
          </a:p>
          <a:p>
            <a:endParaRPr lang="en-US" dirty="0"/>
          </a:p>
        </p:txBody>
      </p:sp>
      <p:sp>
        <p:nvSpPr>
          <p:cNvPr id="4" name="Slide Number Placeholder 3"/>
          <p:cNvSpPr>
            <a:spLocks noGrp="1"/>
          </p:cNvSpPr>
          <p:nvPr>
            <p:ph type="sldNum" sz="quarter" idx="10"/>
          </p:nvPr>
        </p:nvSpPr>
        <p:spPr/>
        <p:txBody>
          <a:bodyPr/>
          <a:lstStyle/>
          <a:p>
            <a:fld id="{F2783BB0-9B4A-4713-B4D1-5479098C28DF}"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Here is an example of what the front side of the Company Grade form looks like.    I show</a:t>
            </a:r>
            <a:r>
              <a:rPr lang="en-US" baseline="0" dirty="0" smtClean="0"/>
              <a:t> you for frame of reference; I will enlarge portions of the form on subsequent slides for discussion.</a:t>
            </a:r>
            <a:endParaRPr lang="en-US" dirty="0" smtClean="0"/>
          </a:p>
          <a:p>
            <a:endParaRPr lang="en-US" dirty="0" smtClean="0"/>
          </a:p>
          <a:p>
            <a:r>
              <a:rPr lang="en-US" dirty="0" smtClean="0"/>
              <a:t>-The Company Grade evaluation will be used for 2LTs through CPT and WO1s through CW2. </a:t>
            </a:r>
          </a:p>
          <a:p>
            <a:r>
              <a:rPr lang="en-US" dirty="0" smtClean="0"/>
              <a:t> </a:t>
            </a:r>
          </a:p>
          <a:p>
            <a:pPr>
              <a:buFontTx/>
              <a:buChar char="-"/>
            </a:pPr>
            <a:r>
              <a:rPr lang="en-US" dirty="0" smtClean="0"/>
              <a:t>You will note that the top half closely resembles the previous evaluation with the exception of a 360 MSAF date box which will replace the mandatory MSAF statement required on the previous OER form.</a:t>
            </a:r>
          </a:p>
          <a:p>
            <a:endParaRPr lang="en-US" dirty="0" smtClean="0"/>
          </a:p>
          <a:p>
            <a:r>
              <a:rPr lang="en-US" dirty="0" smtClean="0"/>
              <a:t>-Just below the duty description is a new APFT field.  Raters now have the option to comments APFT if desired.  Mandatory comments will be required for failures, profiles which preclude an officer from performing his/her duties, and failing to meet height/weight standards etc.</a:t>
            </a:r>
          </a:p>
          <a:p>
            <a:endParaRPr lang="en-US" dirty="0" smtClean="0"/>
          </a:p>
          <a:p>
            <a:r>
              <a:rPr lang="en-US" dirty="0" smtClean="0"/>
              <a:t>-The rater will indicate the number of officers he or she rates at that current grade and whether or not the OER Support Form was submitted to the rater.</a:t>
            </a:r>
          </a:p>
          <a:p>
            <a:endParaRPr lang="en-US" dirty="0" smtClean="0"/>
          </a:p>
          <a:p>
            <a:r>
              <a:rPr lang="en-US" dirty="0" smtClean="0"/>
              <a:t>-Below the APFT section is where the Rater will indicate his/her assessment based on duty performance against the Army officer peers that a Rater rates.  You will notice that the names of the boxes have changed to “Excels,” “Proficient,” “Capable,” and “Unsatisfactory.  Raters will be limited and not be able to give more than 49% in the “Excels”.</a:t>
            </a:r>
          </a:p>
          <a:p>
            <a:endParaRPr lang="en-US" dirty="0" smtClean="0"/>
          </a:p>
          <a:p>
            <a:r>
              <a:rPr lang="en-US" dirty="0" smtClean="0"/>
              <a:t>-The Rater’s comment block will allow for up to “four” lines of narrative text as is pertains to “PERFORMANCE” only.</a:t>
            </a: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2 of the Company Grade form is broken down into 6 different areas where the Rater will write up to “four” lines of narrative for the leadership attributes and competencies which align with the Support Form and ARDP 6-22 doctrine.</a:t>
            </a:r>
          </a:p>
          <a:p>
            <a:endParaRPr lang="en-US" dirty="0" smtClean="0"/>
          </a:p>
          <a:p>
            <a:r>
              <a:rPr lang="en-US" dirty="0" smtClean="0"/>
              <a:t>-The Intermediate Rater comments block will only be utilized for special branches that require dual supervision/advisory such as Chaplains and JAG officers etc.  Intermediate Raters may enter up to “five” lines of narrative comments where they will address both “Performance” and “Potential.”</a:t>
            </a:r>
          </a:p>
          <a:p>
            <a:endParaRPr lang="en-US" dirty="0" smtClean="0"/>
          </a:p>
          <a:p>
            <a:r>
              <a:rPr lang="en-US" dirty="0" smtClean="0"/>
              <a:t>-The Senior Rater box checks will still have 4 box checks, though the names of the boxes have changed.  The previous “Above Center of Mass” is now the “MOST QUALIFIED” which is still limited to LESS than 50%.  The previous “Center of Mass” is now “Highly Qualified.”     “Qualified” does not refer the report.    Highly qualified is not constrained and it is important to note that “Qualified” is not adverse. </a:t>
            </a:r>
          </a:p>
          <a:p>
            <a:endParaRPr lang="en-US" dirty="0" smtClean="0"/>
          </a:p>
          <a:p>
            <a:r>
              <a:rPr lang="en-US" dirty="0" smtClean="0"/>
              <a:t>-The Senior Rater comments box looks similar but will be limited to “five” lines of narrative and the Senior Rater will only comment on “Potential.”</a:t>
            </a:r>
          </a:p>
          <a:p>
            <a:endParaRPr lang="en-US" dirty="0" smtClean="0"/>
          </a:p>
          <a:p>
            <a:pPr>
              <a:buFontTx/>
              <a:buChar char="-"/>
            </a:pPr>
            <a:r>
              <a:rPr lang="en-US" dirty="0" smtClean="0"/>
              <a:t>The future assignments field at the bottom of the form has changed.  The SR Rater must now list three “future successive” assignments looking 3-5 years out.</a:t>
            </a:r>
          </a:p>
          <a:p>
            <a:endParaRPr lang="en-US" dirty="0"/>
          </a:p>
        </p:txBody>
      </p:sp>
      <p:sp>
        <p:nvSpPr>
          <p:cNvPr id="4" name="Slide Number Placeholder 3"/>
          <p:cNvSpPr>
            <a:spLocks noGrp="1"/>
          </p:cNvSpPr>
          <p:nvPr>
            <p:ph type="sldNum" sz="quarter" idx="10"/>
          </p:nvPr>
        </p:nvSpPr>
        <p:spPr/>
        <p:txBody>
          <a:bodyPr/>
          <a:lstStyle/>
          <a:p>
            <a:fld id="{B6B13AE2-D634-497F-8AEE-F136ED92B78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covers some of the basic fundamentals of the Rater Managed Profile Technique.  </a:t>
            </a:r>
          </a:p>
          <a:p>
            <a:endParaRPr lang="en-US" dirty="0" smtClean="0"/>
          </a:p>
          <a:p>
            <a:r>
              <a:rPr lang="en-US" dirty="0" smtClean="0"/>
              <a:t>-Raters of LTCs and below will now be accountable and limited to the number of “excels” block he/she can give.  Raters must ensure that of the OERs submitted that he/she remains awards less than 50% of all OERs, by grade, as a top box Excels selection.   </a:t>
            </a:r>
          </a:p>
          <a:p>
            <a:endParaRPr lang="en-US" dirty="0" smtClean="0"/>
          </a:p>
          <a:p>
            <a:r>
              <a:rPr lang="en-US" dirty="0" smtClean="0"/>
              <a:t>-Raters will receive a credit of 3 in the “Proficient” box which will allow a Rater the flexibility to render an “Excels” for  not more than “two” of the first 3 reports.  (Note:  If a Rater submits 1 “Excels” then the math is 1 Excels combined with credit of 3 proficient which makes 1 “Excels” of 4 combined reports which equals 25% total for Excels – when a Rater submits 2 Excels combined with credit of 3 </a:t>
            </a:r>
            <a:r>
              <a:rPr lang="en-US" dirty="0" err="1" smtClean="0"/>
              <a:t>proficients</a:t>
            </a:r>
            <a:r>
              <a:rPr lang="en-US" dirty="0" smtClean="0"/>
              <a:t>,  then the profile is 2 “Excels” of 5 reports which equals 40% Excels (which is less than 50% and within tolerance.)</a:t>
            </a:r>
          </a:p>
          <a:p>
            <a:endParaRPr lang="en-US" dirty="0" smtClean="0"/>
          </a:p>
          <a:p>
            <a:r>
              <a:rPr lang="en-US" dirty="0" smtClean="0"/>
              <a:t>-Profiles are calculated upon receipt at HQDA.</a:t>
            </a:r>
          </a:p>
          <a:p>
            <a:endParaRPr lang="en-US" dirty="0" smtClean="0"/>
          </a:p>
          <a:p>
            <a:r>
              <a:rPr lang="en-US" dirty="0" smtClean="0"/>
              <a:t>-Evaluations are still due to HRC NLT 90 days after thru date on the evaluation.</a:t>
            </a:r>
          </a:p>
          <a:p>
            <a:endParaRPr lang="en-US" dirty="0" smtClean="0"/>
          </a:p>
          <a:p>
            <a:r>
              <a:rPr lang="en-US" dirty="0" smtClean="0"/>
              <a:t>-Raters will have to manage a profile which is a Dash 2 (-2) and monitor it for accuracy.  Leaders must share experiences on profile management with junior officers.</a:t>
            </a:r>
          </a:p>
          <a:p>
            <a:endParaRPr lang="en-US" dirty="0" smtClean="0"/>
          </a:p>
          <a:p>
            <a:r>
              <a:rPr lang="en-US" dirty="0" smtClean="0"/>
              <a:t>-The new Evaluation Entry System (EES) will have built in profile calculators to assist raters.   It is extremely important to note that evaluations that are mailed in must be accounted for by rater until they have been received at HRC and calculated into an individual’s profile numbers.  The Entry Evaluation System will prevent an individual from breaking their profile however it is only as accurate as what it can see.  Mailing an </a:t>
            </a:r>
            <a:r>
              <a:rPr lang="en-US" dirty="0" err="1" smtClean="0"/>
              <a:t>eval</a:t>
            </a:r>
            <a:r>
              <a:rPr lang="en-US" dirty="0" smtClean="0"/>
              <a:t> is like writing a check.  Your bank does not know you have written a check until it arrives get deducted.</a:t>
            </a:r>
          </a:p>
          <a:p>
            <a:endParaRPr lang="en-US" dirty="0" smtClean="0"/>
          </a:p>
        </p:txBody>
      </p:sp>
      <p:sp>
        <p:nvSpPr>
          <p:cNvPr id="4" name="Slide Number Placeholder 3"/>
          <p:cNvSpPr>
            <a:spLocks noGrp="1"/>
          </p:cNvSpPr>
          <p:nvPr>
            <p:ph type="sldNum" sz="quarter" idx="5"/>
          </p:nvPr>
        </p:nvSpPr>
        <p:spPr/>
        <p:txBody>
          <a:bodyPr/>
          <a:lstStyle/>
          <a:p>
            <a:pPr>
              <a:defRPr/>
            </a:pPr>
            <a:fld id="{88DAF694-7344-446B-9182-9FAA1E14288A}" type="slidenum">
              <a:rPr lang="en-US">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110000"/>
              </a:lnSpc>
              <a:buFontTx/>
              <a:buChar char="•"/>
            </a:pPr>
            <a:r>
              <a:rPr lang="en-US" sz="1200" dirty="0" smtClean="0">
                <a:latin typeface="Arial" charset="0"/>
              </a:rPr>
              <a:t> Senior raters must maintain less than 50% for all reports written on officers WO1-LTC in a single grade in the Most Qualified Box to retain the MOST QUALIFIED label at final processing. </a:t>
            </a:r>
          </a:p>
          <a:p>
            <a:pPr>
              <a:lnSpc>
                <a:spcPct val="110000"/>
              </a:lnSpc>
            </a:pPr>
            <a:endParaRPr lang="en-US" sz="1200" dirty="0" smtClean="0">
              <a:latin typeface="Arial" charset="0"/>
            </a:endParaRPr>
          </a:p>
          <a:p>
            <a:pPr>
              <a:lnSpc>
                <a:spcPct val="110000"/>
              </a:lnSpc>
              <a:buFontTx/>
              <a:buChar char="•"/>
            </a:pPr>
            <a:r>
              <a:rPr lang="en-US" sz="1200" dirty="0" smtClean="0">
                <a:latin typeface="Arial" charset="0"/>
              </a:rPr>
              <a:t>  A rule in AR 623-3 allows any </a:t>
            </a:r>
            <a:r>
              <a:rPr lang="en-US" sz="1200" b="1" dirty="0" smtClean="0">
                <a:latin typeface="Arial" charset="0"/>
              </a:rPr>
              <a:t>one </a:t>
            </a:r>
            <a:r>
              <a:rPr lang="en-US" sz="1200" dirty="0" smtClean="0">
                <a:latin typeface="Arial" charset="0"/>
              </a:rPr>
              <a:t>of the first </a:t>
            </a:r>
            <a:r>
              <a:rPr lang="en-US" sz="1200" b="1" dirty="0" smtClean="0">
                <a:latin typeface="Arial" charset="0"/>
              </a:rPr>
              <a:t>four </a:t>
            </a:r>
            <a:r>
              <a:rPr lang="en-US" sz="1200" dirty="0" smtClean="0">
                <a:latin typeface="Arial" charset="0"/>
              </a:rPr>
              <a:t>OERs written in any grade to be a Most Qualified, even though the percentage might exceed the 50% rule.  After the first four reports are rendered, any OERs for a given grade must maintain an Most Qualified percentage less than 50%.</a:t>
            </a:r>
          </a:p>
          <a:p>
            <a:pPr>
              <a:lnSpc>
                <a:spcPct val="110000"/>
              </a:lnSpc>
            </a:pPr>
            <a:endParaRPr lang="en-US" sz="1200" dirty="0" smtClean="0">
              <a:latin typeface="Arial" charset="0"/>
            </a:endParaRPr>
          </a:p>
          <a:p>
            <a:pPr>
              <a:lnSpc>
                <a:spcPct val="110000"/>
              </a:lnSpc>
              <a:buFontTx/>
              <a:buChar char="•"/>
            </a:pPr>
            <a:r>
              <a:rPr lang="en-US" sz="1200" dirty="0" smtClean="0">
                <a:latin typeface="Arial" charset="0"/>
              </a:rPr>
              <a:t>  OER  Senior Rater profiles are calculated based on date of receipt at HQDA.  Multiple OERs received on the same day will profile </a:t>
            </a:r>
            <a:r>
              <a:rPr lang="en-US" sz="1200" u="sng" cap="all" dirty="0" smtClean="0">
                <a:latin typeface="Arial" charset="0"/>
              </a:rPr>
              <a:t>as of DATE TIME OF receipt </a:t>
            </a:r>
            <a:r>
              <a:rPr lang="en-US" sz="1200" cap="all" dirty="0" smtClean="0">
                <a:latin typeface="Arial" charset="0"/>
              </a:rPr>
              <a:t> </a:t>
            </a:r>
            <a:r>
              <a:rPr lang="en-US" sz="1200" dirty="0" smtClean="0">
                <a:latin typeface="Arial" charset="0"/>
              </a:rPr>
              <a:t>and will include HARD COPY (mailed or email copies) as of the synchronization date (day prior). If the rated officers name is not included in your profile numbers and his or her OER was not sent via EES,  you may misfire. </a:t>
            </a:r>
          </a:p>
          <a:p>
            <a:pPr>
              <a:lnSpc>
                <a:spcPct val="110000"/>
              </a:lnSpc>
              <a:buFontTx/>
              <a:buChar char="•"/>
            </a:pPr>
            <a:endParaRPr lang="en-US" sz="1200" dirty="0" smtClean="0">
              <a:latin typeface="Arial" charset="0"/>
            </a:endParaRPr>
          </a:p>
          <a:p>
            <a:pPr>
              <a:lnSpc>
                <a:spcPct val="110000"/>
              </a:lnSpc>
              <a:buFontTx/>
              <a:buChar char="•"/>
            </a:pPr>
            <a:r>
              <a:rPr lang="en-US" sz="1200" dirty="0" smtClean="0">
                <a:latin typeface="Arial" charset="0"/>
              </a:rPr>
              <a:t>  OERs process and profile at HQDA in date of receipt order.  An OER received today will not complete processing and profiling before one of the same rank and same senior rater that arrived last week.</a:t>
            </a:r>
          </a:p>
          <a:p>
            <a:pPr>
              <a:lnSpc>
                <a:spcPct val="110000"/>
              </a:lnSpc>
            </a:pPr>
            <a:endParaRPr lang="en-US" sz="1200" dirty="0" smtClean="0">
              <a:latin typeface="Arial" charset="0"/>
            </a:endParaRPr>
          </a:p>
          <a:p>
            <a:pPr>
              <a:lnSpc>
                <a:spcPct val="110000"/>
              </a:lnSpc>
              <a:buFontTx/>
              <a:buChar char="•"/>
            </a:pPr>
            <a:r>
              <a:rPr lang="en-US" sz="1200" dirty="0" smtClean="0">
                <a:latin typeface="Arial" charset="0"/>
              </a:rPr>
              <a:t>  The profile for any single grade may only be restarted if at least 3 OERs for the same grade have processed, senior raters obtain permission /authorization from their senior raters and at least one OER in this grade has already been documented as a misfire. The senior rater must notify HQDA Evaluations Systems Office (HQDA-ESO) and both must agree to the effective date and grade(s) for the restart.     </a:t>
            </a:r>
            <a:endParaRPr lang="en-US" dirty="0"/>
          </a:p>
        </p:txBody>
      </p:sp>
      <p:sp>
        <p:nvSpPr>
          <p:cNvPr id="4" name="Slide Number Placeholder 3"/>
          <p:cNvSpPr>
            <a:spLocks noGrp="1"/>
          </p:cNvSpPr>
          <p:nvPr>
            <p:ph type="sldNum" sz="quarter" idx="10"/>
          </p:nvPr>
        </p:nvSpPr>
        <p:spPr/>
        <p:txBody>
          <a:bodyPr/>
          <a:lstStyle/>
          <a:p>
            <a:fld id="{28CFD70F-5766-4E01-938D-62E6621CF21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 depicts the box checks that a Rater can select with regard to the rated officer’s performance as compared to all of the officers the Rater has rated throughout his/her career. </a:t>
            </a:r>
          </a:p>
          <a:p>
            <a:pPr>
              <a:spcBef>
                <a:spcPct val="0"/>
              </a:spcBef>
            </a:pPr>
            <a:endParaRPr lang="en-US" dirty="0" smtClean="0"/>
          </a:p>
          <a:p>
            <a:pPr>
              <a:spcBef>
                <a:spcPct val="0"/>
              </a:spcBef>
            </a:pPr>
            <a:r>
              <a:rPr lang="en-US" dirty="0" smtClean="0"/>
              <a:t>-The bottom portion of this slide shows an example of the HQDA label that will be over-stamped on the OER once processed at HQDA.  The label will contain the Rated Officer’s name, date the evaluation was submitted to HQDA, the number of ratings for this officer, and the total number of ratings for officers in this grade.</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7E6A03E-F433-46C1-B043-53EF049D0F4A}" type="slidenum">
              <a:rPr lang="en-US">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1838"/>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47200"/>
            <a:ext cx="8229600" cy="46837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Diagram or Organization Chart">
    <p:spTree>
      <p:nvGrpSpPr>
        <p:cNvPr id="1" name=""/>
        <p:cNvGrpSpPr/>
        <p:nvPr/>
      </p:nvGrpSpPr>
      <p:grpSpPr>
        <a:xfrm>
          <a:off x="0" y="0"/>
          <a:ext cx="0" cy="0"/>
          <a:chOff x="0" y="0"/>
          <a:chExt cx="0" cy="0"/>
        </a:xfrm>
      </p:grpSpPr>
      <p:sp>
        <p:nvSpPr>
          <p:cNvPr id="7" name="Slide Number Placeholder 3"/>
          <p:cNvSpPr>
            <a:spLocks noGrp="1" noChangeArrowheads="1"/>
          </p:cNvSpPr>
          <p:nvPr>
            <p:ph type="sldNum" sz="quarter" idx="4"/>
          </p:nvPr>
        </p:nvSpPr>
        <p:spPr>
          <a:xfrm>
            <a:off x="7008812" y="6610350"/>
            <a:ext cx="2135188" cy="476250"/>
          </a:xfrm>
          <a:prstGeom prst="rect">
            <a:avLst/>
          </a:prstGeom>
        </p:spPr>
        <p:txBody>
          <a:bodyPr lIns="61539" tIns="30770" rIns="61539" bIns="30770"/>
          <a:lstStyle>
            <a:lvl1pPr algn="r">
              <a:defRPr>
                <a:latin typeface="Arial" charset="0"/>
                <a:cs typeface="+mn-cs"/>
              </a:defRPr>
            </a:lvl1pPr>
          </a:lstStyle>
          <a:p>
            <a:pPr fontAlgn="base">
              <a:spcBef>
                <a:spcPct val="0"/>
              </a:spcBef>
              <a:spcAft>
                <a:spcPct val="0"/>
              </a:spcAft>
              <a:defRPr/>
            </a:pPr>
            <a:fld id="{2F29B2FB-51FA-4BFB-A014-9220FA1A37B0}" type="slidenum">
              <a:rPr lang="en-US" sz="1600" smtClean="0">
                <a:solidFill>
                  <a:prstClr val="black"/>
                </a:solidFill>
              </a:rPr>
              <a:pPr fontAlgn="base">
                <a:spcBef>
                  <a:spcPct val="0"/>
                </a:spcBef>
                <a:spcAft>
                  <a:spcPct val="0"/>
                </a:spcAft>
                <a:defRPr/>
              </a:pPr>
              <a:t>‹#›</a:t>
            </a:fld>
            <a:endParaRPr lang="en-US" sz="1600" dirty="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6800"/>
            <a:ext cx="8229600" cy="655638"/>
          </a:xfrm>
          <a:prstGeom prst="rect">
            <a:avLst/>
          </a:prstGeom>
        </p:spPr>
        <p:txBody>
          <a:bodyPr anchor="ctr"/>
          <a:lstStyle/>
          <a:p>
            <a:r>
              <a:rPr lang="en-US" smtClean="0"/>
              <a:t>Click to edit Master title style</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581400" y="381000"/>
            <a:ext cx="1981200" cy="2219325"/>
          </a:xfrm>
          <a:prstGeom prst="rect">
            <a:avLst/>
          </a:prstGeom>
          <a:ln>
            <a:noFill/>
          </a:ln>
          <a:effectLst/>
        </p:spPr>
        <p:style>
          <a:lnRef idx="2">
            <a:schemeClr val="dk1"/>
          </a:lnRef>
          <a:fillRef idx="1">
            <a:schemeClr val="lt1"/>
          </a:fillRef>
          <a:effectRef idx="0">
            <a:schemeClr val="dk1"/>
          </a:effectRef>
          <a:fontRef idx="minor">
            <a:schemeClr val="dk1"/>
          </a:fontRef>
        </p:style>
        <p:txBody>
          <a:bodyPr lIns="91430" tIns="45715" rIns="91430" bIns="45715" anchor="ctr"/>
          <a:lstStyle/>
          <a:p>
            <a:pPr algn="ctr" defTabSz="914293" fontAlgn="base">
              <a:spcBef>
                <a:spcPct val="0"/>
              </a:spcBef>
              <a:spcAft>
                <a:spcPct val="0"/>
              </a:spcAft>
              <a:defRPr/>
            </a:pPr>
            <a:endParaRPr lang="en-US" sz="17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6"/>
            <p:cNvSpPr/>
            <p:nvPr userDrawn="1"/>
          </p:nvSpPr>
          <p:spPr bwMode="auto">
            <a:xfrm>
              <a:off x="0" y="1447800"/>
              <a:ext cx="9144000" cy="274638"/>
            </a:xfrm>
            <a:prstGeom prst="rect">
              <a:avLst/>
            </a:prstGeom>
            <a:solidFill>
              <a:schemeClr val="tx1"/>
            </a:solidFill>
            <a:ln w="9525" cap="flat" cmpd="sng" algn="ctr">
              <a:noFill/>
              <a:prstDash val="solid"/>
              <a:round/>
              <a:headEnd type="none" w="med" len="med"/>
              <a:tailEnd type="none" w="med" len="med"/>
            </a:ln>
            <a:effectLst/>
          </p:spPr>
          <p:txBody>
            <a:bodyPr/>
            <a:lstStyle/>
            <a:p>
              <a:pPr defTabSz="914293" eaLnBrk="0" fontAlgn="base" hangingPunct="0">
                <a:spcBef>
                  <a:spcPct val="0"/>
                </a:spcBef>
                <a:spcAft>
                  <a:spcPct val="0"/>
                </a:spcAft>
                <a:defRPr/>
              </a:pPr>
              <a:endParaRPr lang="en-US" sz="1700">
                <a:solidFill>
                  <a:srgbClr val="000000"/>
                </a:solidFill>
                <a:cs typeface="Arial" charset="0"/>
              </a:endParaRPr>
            </a:p>
          </p:txBody>
        </p:sp>
        <p:sp>
          <p:nvSpPr>
            <p:cNvPr id="8" name="Rectangle 7"/>
            <p:cNvSpPr/>
            <p:nvPr userDrawn="1"/>
          </p:nvSpPr>
          <p:spPr bwMode="auto">
            <a:xfrm>
              <a:off x="0" y="1235075"/>
              <a:ext cx="9144000" cy="136525"/>
            </a:xfrm>
            <a:prstGeom prst="rect">
              <a:avLst/>
            </a:prstGeom>
            <a:solidFill>
              <a:srgbClr val="EABD00"/>
            </a:solidFill>
            <a:ln w="9525" cap="flat" cmpd="sng" algn="ctr">
              <a:noFill/>
              <a:prstDash val="solid"/>
              <a:round/>
              <a:headEnd type="none" w="med" len="med"/>
              <a:tailEnd type="none" w="med" len="med"/>
            </a:ln>
            <a:effectLst/>
          </p:spPr>
          <p:txBody>
            <a:bodyPr/>
            <a:lstStyle/>
            <a:p>
              <a:pPr defTabSz="914293" eaLnBrk="0" fontAlgn="base" hangingPunct="0">
                <a:spcBef>
                  <a:spcPct val="0"/>
                </a:spcBef>
                <a:spcAft>
                  <a:spcPct val="0"/>
                </a:spcAft>
                <a:defRPr/>
              </a:pPr>
              <a:endParaRPr lang="en-US" sz="1700">
                <a:solidFill>
                  <a:srgbClr val="000000"/>
                </a:solidFill>
                <a:cs typeface="Arial" charset="0"/>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Calibri"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31838"/>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457200" y="1418402"/>
            <a:ext cx="4038600" cy="4712525"/>
          </a:xfrm>
          <a:prstGeom prst="rect">
            <a:avLst/>
          </a:prstGeo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8402"/>
            <a:ext cx="4038600" cy="4712525"/>
          </a:xfrm>
          <a:prstGeom prst="rect">
            <a:avLst/>
          </a:prstGeo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EBA099-511C-43B7-926A-BB16B9DD3E98}" type="datetimeFigureOut">
              <a:rPr lang="en-US" smtClean="0"/>
              <a:pPr/>
              <a:t>1/22/2014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D82E6D9-4C8B-4422-8811-86E7BB33DE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6" name="Title 5"/>
          <p:cNvSpPr>
            <a:spLocks noGrp="1"/>
          </p:cNvSpPr>
          <p:nvPr>
            <p:ph type="title"/>
          </p:nvPr>
        </p:nvSpPr>
        <p:spPr>
          <a:xfrm>
            <a:off x="685800" y="1066800"/>
            <a:ext cx="8229600" cy="1143000"/>
          </a:xfrm>
          <a:prstGeom prst="rect">
            <a:avLst/>
          </a:prstGeom>
        </p:spPr>
        <p:txBody>
          <a:bodyPr>
            <a:normAutofit/>
          </a:bodyPr>
          <a:lstStyle>
            <a:lvl1pPr>
              <a:defRPr sz="32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3" descr="army one ping2.png"/>
          <p:cNvPicPr>
            <a:picLocks noChangeAspect="1"/>
          </p:cNvPicPr>
          <p:nvPr/>
        </p:nvPicPr>
        <p:blipFill>
          <a:blip r:embed="rId33" cstate="print"/>
          <a:srcRect/>
          <a:stretch>
            <a:fillRect/>
          </a:stretch>
        </p:blipFill>
        <p:spPr bwMode="auto">
          <a:xfrm>
            <a:off x="228600" y="77788"/>
            <a:ext cx="671513" cy="777875"/>
          </a:xfrm>
          <a:prstGeom prst="rect">
            <a:avLst/>
          </a:prstGeom>
          <a:noFill/>
          <a:ln w="9525">
            <a:noFill/>
            <a:miter lim="800000"/>
            <a:headEnd/>
            <a:tailEnd/>
          </a:ln>
        </p:spPr>
      </p:pic>
      <p:sp>
        <p:nvSpPr>
          <p:cNvPr id="9" name="Rectangle 8"/>
          <p:cNvSpPr/>
          <p:nvPr/>
        </p:nvSpPr>
        <p:spPr bwMode="auto">
          <a:xfrm>
            <a:off x="914400" y="457200"/>
            <a:ext cx="8001000" cy="109538"/>
          </a:xfrm>
          <a:prstGeom prst="rect">
            <a:avLst/>
          </a:prstGeom>
          <a:solidFill>
            <a:srgbClr val="EABD00"/>
          </a:solidFill>
          <a:ln w="9525" cap="flat" cmpd="sng" algn="ctr">
            <a:noFill/>
            <a:prstDash val="solid"/>
            <a:round/>
            <a:headEnd type="none" w="med" len="med"/>
            <a:tailEnd type="none" w="med" len="med"/>
          </a:ln>
          <a:effectLst/>
        </p:spPr>
        <p:txBody>
          <a:bodyPr lIns="91430" tIns="45715" rIns="91430" bIns="45715"/>
          <a:lstStyle/>
          <a:p>
            <a:pPr defTabSz="914293" eaLnBrk="0" fontAlgn="base" hangingPunct="0">
              <a:spcBef>
                <a:spcPct val="0"/>
              </a:spcBef>
              <a:spcAft>
                <a:spcPct val="0"/>
              </a:spcAft>
              <a:defRPr/>
            </a:pPr>
            <a:endParaRPr lang="en-US" sz="1700">
              <a:solidFill>
                <a:srgbClr val="000000"/>
              </a:solidFill>
              <a:cs typeface="Arial" charset="0"/>
            </a:endParaRPr>
          </a:p>
        </p:txBody>
      </p:sp>
      <p:sp>
        <p:nvSpPr>
          <p:cNvPr id="11" name="Rectangle 10"/>
          <p:cNvSpPr/>
          <p:nvPr/>
        </p:nvSpPr>
        <p:spPr bwMode="auto">
          <a:xfrm>
            <a:off x="152400" y="6553200"/>
            <a:ext cx="8839200" cy="161925"/>
          </a:xfrm>
          <a:prstGeom prst="rect">
            <a:avLst/>
          </a:prstGeom>
          <a:solidFill>
            <a:schemeClr val="tx1"/>
          </a:solidFill>
          <a:ln w="9525" cap="flat" cmpd="sng" algn="ctr">
            <a:noFill/>
            <a:prstDash val="solid"/>
            <a:round/>
            <a:headEnd type="none" w="med" len="med"/>
            <a:tailEnd type="none" w="med" len="med"/>
          </a:ln>
          <a:effectLst/>
        </p:spPr>
        <p:txBody>
          <a:bodyPr lIns="91430" tIns="45715" rIns="91430" bIns="45715"/>
          <a:lstStyle/>
          <a:p>
            <a:pPr defTabSz="914293" eaLnBrk="0" fontAlgn="base" hangingPunct="0">
              <a:spcBef>
                <a:spcPct val="0"/>
              </a:spcBef>
              <a:spcAft>
                <a:spcPct val="0"/>
              </a:spcAft>
              <a:defRPr/>
            </a:pPr>
            <a:endParaRPr lang="en-US" sz="1700">
              <a:solidFill>
                <a:srgbClr val="000000"/>
              </a:solidFill>
              <a:cs typeface="Arial" charset="0"/>
            </a:endParaRPr>
          </a:p>
        </p:txBody>
      </p:sp>
      <p:sp>
        <p:nvSpPr>
          <p:cNvPr id="12" name="Slide Number Placeholder 8"/>
          <p:cNvSpPr txBox="1">
            <a:spLocks/>
          </p:cNvSpPr>
          <p:nvPr/>
        </p:nvSpPr>
        <p:spPr>
          <a:xfrm>
            <a:off x="6858000" y="6448425"/>
            <a:ext cx="2133600" cy="381000"/>
          </a:xfrm>
          <a:prstGeom prst="rect">
            <a:avLst/>
          </a:prstGeom>
        </p:spPr>
        <p:txBody>
          <a:bodyPr lIns="91430" tIns="45715" rIns="91430" bIns="45715" anchor="ctr"/>
          <a:lstStyle>
            <a:lvl1pPr algn="r" defTabSz="914293">
              <a:lnSpc>
                <a:spcPct val="100000"/>
              </a:lnSpc>
              <a:spcBef>
                <a:spcPts val="0"/>
              </a:spcBef>
              <a:spcAft>
                <a:spcPts val="0"/>
              </a:spcAft>
              <a:defRPr sz="1200" b="1">
                <a:solidFill>
                  <a:srgbClr val="FFFFFF"/>
                </a:solidFill>
                <a:latin typeface="Calibri" pitchFamily="34" charset="0"/>
                <a:cs typeface="+mn-cs"/>
              </a:defRPr>
            </a:lvl1pPr>
          </a:lstStyle>
          <a:p>
            <a:pPr fontAlgn="base">
              <a:defRPr/>
            </a:pPr>
            <a:fld id="{6931C857-EBCB-4DAE-BDEE-A11B2D89C35C}" type="slidenum">
              <a:rPr lang="en-US" smtClean="0"/>
              <a:pPr fontAlgn="base">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8" r:id="rId16"/>
    <p:sldLayoutId id="2147483679" r:id="rId17"/>
    <p:sldLayoutId id="2147483680" r:id="rId18"/>
    <p:sldLayoutId id="2147483681" r:id="rId19"/>
    <p:sldLayoutId id="2147483682" r:id="rId20"/>
    <p:sldLayoutId id="2147483683" r:id="rId21"/>
    <p:sldLayoutId id="2147483685" r:id="rId22"/>
    <p:sldLayoutId id="2147483686" r:id="rId23"/>
    <p:sldLayoutId id="2147483687" r:id="rId24"/>
    <p:sldLayoutId id="2147483688" r:id="rId25"/>
    <p:sldLayoutId id="2147483689" r:id="rId26"/>
    <p:sldLayoutId id="2147483691" r:id="rId27"/>
    <p:sldLayoutId id="2147483692" r:id="rId28"/>
    <p:sldLayoutId id="2147483694" r:id="rId29"/>
    <p:sldLayoutId id="2147483695" r:id="rId30"/>
    <p:sldLayoutId id="2147483696" r:id="rId31"/>
  </p:sldLayoutIdLst>
  <p:txStyles>
    <p:title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p:bodyStyle>
    <p:otherStyle>
      <a:defPPr>
        <a:defRPr lang="en-US"/>
      </a:defPPr>
      <a:lvl1pPr marL="0" algn="l" defTabSz="615391" rtl="0" eaLnBrk="1" latinLnBrk="0" hangingPunct="1">
        <a:defRPr sz="1200" kern="1200">
          <a:solidFill>
            <a:schemeClr val="tx1"/>
          </a:solidFill>
          <a:latin typeface="+mn-lt"/>
          <a:ea typeface="+mn-ea"/>
          <a:cs typeface="+mn-cs"/>
        </a:defRPr>
      </a:lvl1pPr>
      <a:lvl2pPr marL="307696" algn="l" defTabSz="615391" rtl="0" eaLnBrk="1" latinLnBrk="0" hangingPunct="1">
        <a:defRPr sz="1200" kern="1200">
          <a:solidFill>
            <a:schemeClr val="tx1"/>
          </a:solidFill>
          <a:latin typeface="+mn-lt"/>
          <a:ea typeface="+mn-ea"/>
          <a:cs typeface="+mn-cs"/>
        </a:defRPr>
      </a:lvl2pPr>
      <a:lvl3pPr marL="615391" algn="l" defTabSz="615391" rtl="0" eaLnBrk="1" latinLnBrk="0" hangingPunct="1">
        <a:defRPr sz="1200" kern="1200">
          <a:solidFill>
            <a:schemeClr val="tx1"/>
          </a:solidFill>
          <a:latin typeface="+mn-lt"/>
          <a:ea typeface="+mn-ea"/>
          <a:cs typeface="+mn-cs"/>
        </a:defRPr>
      </a:lvl3pPr>
      <a:lvl4pPr marL="923087" algn="l" defTabSz="615391" rtl="0" eaLnBrk="1" latinLnBrk="0" hangingPunct="1">
        <a:defRPr sz="1200" kern="1200">
          <a:solidFill>
            <a:schemeClr val="tx1"/>
          </a:solidFill>
          <a:latin typeface="+mn-lt"/>
          <a:ea typeface="+mn-ea"/>
          <a:cs typeface="+mn-cs"/>
        </a:defRPr>
      </a:lvl4pPr>
      <a:lvl5pPr marL="1230782" algn="l" defTabSz="615391" rtl="0" eaLnBrk="1" latinLnBrk="0" hangingPunct="1">
        <a:defRPr sz="1200" kern="1200">
          <a:solidFill>
            <a:schemeClr val="tx1"/>
          </a:solidFill>
          <a:latin typeface="+mn-lt"/>
          <a:ea typeface="+mn-ea"/>
          <a:cs typeface="+mn-cs"/>
        </a:defRPr>
      </a:lvl5pPr>
      <a:lvl6pPr marL="1538478" algn="l" defTabSz="615391" rtl="0" eaLnBrk="1" latinLnBrk="0" hangingPunct="1">
        <a:defRPr sz="1200" kern="1200">
          <a:solidFill>
            <a:schemeClr val="tx1"/>
          </a:solidFill>
          <a:latin typeface="+mn-lt"/>
          <a:ea typeface="+mn-ea"/>
          <a:cs typeface="+mn-cs"/>
        </a:defRPr>
      </a:lvl6pPr>
      <a:lvl7pPr marL="1846174" algn="l" defTabSz="615391" rtl="0" eaLnBrk="1" latinLnBrk="0" hangingPunct="1">
        <a:defRPr sz="1200" kern="1200">
          <a:solidFill>
            <a:schemeClr val="tx1"/>
          </a:solidFill>
          <a:latin typeface="+mn-lt"/>
          <a:ea typeface="+mn-ea"/>
          <a:cs typeface="+mn-cs"/>
        </a:defRPr>
      </a:lvl7pPr>
      <a:lvl8pPr marL="2153869" algn="l" defTabSz="615391" rtl="0" eaLnBrk="1" latinLnBrk="0" hangingPunct="1">
        <a:defRPr sz="1200" kern="1200">
          <a:solidFill>
            <a:schemeClr val="tx1"/>
          </a:solidFill>
          <a:latin typeface="+mn-lt"/>
          <a:ea typeface="+mn-ea"/>
          <a:cs typeface="+mn-cs"/>
        </a:defRPr>
      </a:lvl8pPr>
      <a:lvl9pPr marL="2461565" algn="l" defTabSz="61539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1.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5.gif"/></Relationships>
</file>

<file path=ppt/slides/_rels/slide14.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5.gif"/><Relationship Id="rId4" Type="http://schemas.openxmlformats.org/officeDocument/2006/relationships/hyperlink" Target="http://www.army.mi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hyperlink" Target="http://www.army.mi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rmy.mil/" TargetMode="External"/><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2.png"/><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7.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8.xml"/><Relationship Id="rId1" Type="http://schemas.openxmlformats.org/officeDocument/2006/relationships/vmlDrawing" Target="../drawings/vmlDrawing2.vml"/><Relationship Id="rId6" Type="http://schemas.openxmlformats.org/officeDocument/2006/relationships/package" Target="../embeddings/Microsoft_Office_Excel_Worksheet1.xlsx"/><Relationship Id="rId5" Type="http://schemas.openxmlformats.org/officeDocument/2006/relationships/image" Target="../media/image9.jpe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8.xml"/><Relationship Id="rId7"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8.jpeg"/><Relationship Id="rId5" Type="http://schemas.openxmlformats.org/officeDocument/2006/relationships/oleObject" Target="../embeddings/oleObject4.bin"/><Relationship Id="rId10" Type="http://schemas.openxmlformats.org/officeDocument/2006/relationships/image" Target="../media/image15.png"/><Relationship Id="rId4" Type="http://schemas.openxmlformats.org/officeDocument/2006/relationships/oleObject" Target="../embeddings/oleObject3.bin"/><Relationship Id="rId9"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hyperlink" Target="http://www.army.mil/"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package" Target="../embeddings/Microsoft_Office_Excel_Worksheet2.xlsx"/><Relationship Id="rId5" Type="http://schemas.openxmlformats.org/officeDocument/2006/relationships/image" Target="../media/image9.jpeg"/><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0.xml"/><Relationship Id="rId1" Type="http://schemas.openxmlformats.org/officeDocument/2006/relationships/vmlDrawing" Target="../drawings/vmlDrawing5.vml"/><Relationship Id="rId4" Type="http://schemas.openxmlformats.org/officeDocument/2006/relationships/package" Target="../embeddings/Microsoft_Office_Excel_Worksheet3.xlsx"/></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5.gif"/><Relationship Id="rId4" Type="http://schemas.openxmlformats.org/officeDocument/2006/relationships/hyperlink" Target="http://www.army.m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xfrm>
            <a:off x="1907662" y="2743200"/>
            <a:ext cx="5328703" cy="1938992"/>
          </a:xfrm>
          <a:prstGeom prst="rect">
            <a:avLst/>
          </a:prstGeom>
          <a:noFill/>
        </p:spPr>
        <p:txBody>
          <a:bodyPr wrap="none" rtlCol="0">
            <a:spAutoFit/>
          </a:bodyPr>
          <a:lstStyle/>
          <a:p>
            <a:r>
              <a:rPr lang="en-US" i="1" dirty="0" smtClean="0">
                <a:solidFill>
                  <a:schemeClr val="tx1"/>
                </a:solidFill>
              </a:rPr>
              <a:t> </a:t>
            </a:r>
            <a:r>
              <a:rPr lang="en-US" dirty="0" smtClean="0">
                <a:solidFill>
                  <a:schemeClr val="tx1"/>
                </a:solidFill>
                <a:latin typeface="Arial" pitchFamily="34" charset="0"/>
                <a:cs typeface="Arial" pitchFamily="34" charset="0"/>
              </a:rPr>
              <a:t>Revised Officer </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Evaluation Reports</a:t>
            </a:r>
            <a:br>
              <a:rPr lang="en-US"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1 APR 14 Implementation</a:t>
            </a:r>
            <a:endParaRPr lang="en-US" sz="3200" i="1" dirty="0">
              <a:solidFill>
                <a:schemeClr val="tx1"/>
              </a:solidFill>
              <a:latin typeface="Arial" pitchFamily="34" charset="0"/>
              <a:cs typeface="Arial" pitchFamily="34" charset="0"/>
            </a:endParaRPr>
          </a:p>
        </p:txBody>
      </p:sp>
      <p:sp>
        <p:nvSpPr>
          <p:cNvPr id="3" name="Subtitle 5"/>
          <p:cNvSpPr>
            <a:spLocks noGrp="1"/>
          </p:cNvSpPr>
          <p:nvPr>
            <p:ph type="subTitle" idx="1"/>
          </p:nvPr>
        </p:nvSpPr>
        <p:spPr>
          <a:xfrm>
            <a:off x="914400" y="5029200"/>
            <a:ext cx="7620000" cy="533400"/>
          </a:xfrm>
        </p:spPr>
        <p:txBody>
          <a:bodyPr>
            <a:noAutofit/>
          </a:bodyPr>
          <a:lstStyle/>
          <a:p>
            <a:r>
              <a:rPr lang="en-US" dirty="0" smtClean="0"/>
              <a:t>OVERVIEW   MOD 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pic>
        <p:nvPicPr>
          <p:cNvPr id="6" name="Picture 3"/>
          <p:cNvPicPr>
            <a:picLocks noChangeAspect="1" noChangeArrowheads="1"/>
          </p:cNvPicPr>
          <p:nvPr/>
        </p:nvPicPr>
        <p:blipFill>
          <a:blip r:embed="rId3" cstate="print"/>
          <a:srcRect/>
          <a:stretch>
            <a:fillRect/>
          </a:stretch>
        </p:blipFill>
        <p:spPr bwMode="auto">
          <a:xfrm>
            <a:off x="261938" y="914400"/>
            <a:ext cx="8620125" cy="5562600"/>
          </a:xfrm>
          <a:prstGeom prst="rect">
            <a:avLst/>
          </a:prstGeom>
          <a:noFill/>
          <a:ln w="9525">
            <a:solidFill>
              <a:schemeClr val="tx1"/>
            </a:solidFill>
            <a:miter lim="800000"/>
            <a:headEnd/>
            <a:tailEnd/>
          </a:ln>
        </p:spPr>
      </p:pic>
      <p:sp>
        <p:nvSpPr>
          <p:cNvPr id="7" name="Title 1"/>
          <p:cNvSpPr txBox="1">
            <a:spLocks/>
          </p:cNvSpPr>
          <p:nvPr/>
        </p:nvSpPr>
        <p:spPr>
          <a:xfrm>
            <a:off x="958850" y="46038"/>
            <a:ext cx="7499350" cy="411162"/>
          </a:xfrm>
          <a:prstGeom prst="rect">
            <a:avLst/>
          </a:prstGeom>
        </p:spPr>
        <p:txBody>
          <a:bodyPr>
            <a:no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2400" b="1" i="1" u="none" strike="noStrike" kern="0" cap="none" spc="0" normalizeH="0" baseline="0" noProof="0" dirty="0" smtClean="0">
                <a:ln>
                  <a:noFill/>
                </a:ln>
                <a:solidFill>
                  <a:schemeClr val="tx1"/>
                </a:solidFill>
                <a:effectLst/>
                <a:uLnTx/>
                <a:uFillTx/>
                <a:latin typeface="+mj-lt"/>
                <a:ea typeface="+mj-ea"/>
                <a:cs typeface="+mj-cs"/>
              </a:rPr>
              <a:t>How to Lock the Rater Profile</a:t>
            </a:r>
            <a:endParaRPr kumimoji="0" lang="en-US" sz="2400" b="1" i="1" u="none" strike="noStrike" kern="0" cap="none" spc="0" normalizeH="0" baseline="0" noProof="0" dirty="0">
              <a:ln>
                <a:noFill/>
              </a:ln>
              <a:solidFill>
                <a:schemeClr val="tx1"/>
              </a:solidFill>
              <a:effectLst/>
              <a:uLnTx/>
              <a:uFillTx/>
              <a:latin typeface="+mj-lt"/>
              <a:ea typeface="+mj-ea"/>
              <a:cs typeface="+mj-cs"/>
            </a:endParaRPr>
          </a:p>
        </p:txBody>
      </p:sp>
      <p:sp>
        <p:nvSpPr>
          <p:cNvPr id="11" name="Frame 10"/>
          <p:cNvSpPr/>
          <p:nvPr/>
        </p:nvSpPr>
        <p:spPr bwMode="auto">
          <a:xfrm>
            <a:off x="6705600" y="4343400"/>
            <a:ext cx="1524000" cy="762000"/>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3573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2" name="Picture 3"/>
          <p:cNvPicPr>
            <a:picLocks noChangeAspect="1" noChangeArrowheads="1"/>
          </p:cNvPicPr>
          <p:nvPr/>
        </p:nvPicPr>
        <p:blipFill>
          <a:blip r:embed="rId4" cstate="print"/>
          <a:srcRect/>
          <a:stretch>
            <a:fillRect/>
          </a:stretch>
        </p:blipFill>
        <p:spPr bwMode="auto">
          <a:xfrm>
            <a:off x="1912620" y="3341370"/>
            <a:ext cx="790575" cy="238125"/>
          </a:xfrm>
          <a:prstGeom prst="rect">
            <a:avLst/>
          </a:prstGeom>
          <a:noFill/>
          <a:ln w="9525">
            <a:noFill/>
            <a:miter lim="800000"/>
            <a:headEnd/>
            <a:tailEnd/>
          </a:ln>
        </p:spPr>
      </p:pic>
      <p:sp>
        <p:nvSpPr>
          <p:cNvPr id="13" name="TextBox 12"/>
          <p:cNvSpPr txBox="1"/>
          <p:nvPr/>
        </p:nvSpPr>
        <p:spPr>
          <a:xfrm>
            <a:off x="3581400" y="2743200"/>
            <a:ext cx="3810000" cy="369332"/>
          </a:xfrm>
          <a:prstGeom prst="rect">
            <a:avLst/>
          </a:prstGeom>
          <a:solidFill>
            <a:srgbClr val="FFFF00"/>
          </a:solidFill>
        </p:spPr>
        <p:txBody>
          <a:bodyPr wrap="square" rtlCol="0">
            <a:spAutoFit/>
          </a:bodyPr>
          <a:lstStyle/>
          <a:p>
            <a:r>
              <a:rPr lang="en-US" b="1" dirty="0" smtClean="0"/>
              <a:t>Allows Raters to see their profile</a:t>
            </a:r>
            <a:endParaRPr lang="en-US" b="1" dirty="0"/>
          </a:p>
        </p:txBody>
      </p:sp>
      <p:cxnSp>
        <p:nvCxnSpPr>
          <p:cNvPr id="16" name="Straight Arrow Connector 15"/>
          <p:cNvCxnSpPr/>
          <p:nvPr/>
        </p:nvCxnSpPr>
        <p:spPr bwMode="auto">
          <a:xfrm flipH="1">
            <a:off x="2703195" y="3048000"/>
            <a:ext cx="802005" cy="33623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0"/>
            <a:ext cx="7848600" cy="461665"/>
          </a:xfrm>
          <a:prstGeom prst="rect">
            <a:avLst/>
          </a:prstGeom>
          <a:noFill/>
        </p:spPr>
        <p:txBody>
          <a:bodyPr wrap="square" rtlCol="0">
            <a:spAutoFit/>
          </a:bodyPr>
          <a:lstStyle/>
          <a:p>
            <a:pPr algn="ctr"/>
            <a:r>
              <a:rPr lang="en-US" sz="2400" b="1" i="1" dirty="0" smtClean="0">
                <a:latin typeface="+mj-lt"/>
                <a:cs typeface="Arial" pitchFamily="34" charset="0"/>
              </a:rPr>
              <a:t>Rater Profile - 4 Box System</a:t>
            </a:r>
            <a:endParaRPr lang="en-US" sz="2400" b="1" i="1" dirty="0">
              <a:latin typeface="+mj-lt"/>
              <a:cs typeface="Arial" pitchFamily="34" charset="0"/>
            </a:endParaRPr>
          </a:p>
        </p:txBody>
      </p:sp>
      <p:graphicFrame>
        <p:nvGraphicFramePr>
          <p:cNvPr id="14344" name="Object 4">
            <a:hlinkClick r:id="" action="ppaction://ole?verb=0"/>
          </p:cNvPr>
          <p:cNvGraphicFramePr>
            <a:graphicFrameLocks/>
          </p:cNvGraphicFramePr>
          <p:nvPr/>
        </p:nvGraphicFramePr>
        <p:xfrm>
          <a:off x="2743200" y="2313639"/>
          <a:ext cx="381000" cy="429561"/>
        </p:xfrm>
        <a:graphic>
          <a:graphicData uri="http://schemas.openxmlformats.org/presentationml/2006/ole">
            <p:oleObj spid="_x0000_s1026" name="Clip" r:id="rId4" imgW="5476680" imgH="3900240" progId="">
              <p:embed/>
            </p:oleObj>
          </a:graphicData>
        </a:graphic>
      </p:graphicFrame>
      <p:graphicFrame>
        <p:nvGraphicFramePr>
          <p:cNvPr id="14345" name="Object 4">
            <a:hlinkClick r:id="" action="ppaction://ole?verb=0"/>
          </p:cNvPr>
          <p:cNvGraphicFramePr>
            <a:graphicFrameLocks/>
          </p:cNvGraphicFramePr>
          <p:nvPr/>
        </p:nvGraphicFramePr>
        <p:xfrm>
          <a:off x="5841274" y="2286000"/>
          <a:ext cx="304800" cy="448137"/>
        </p:xfrm>
        <a:graphic>
          <a:graphicData uri="http://schemas.openxmlformats.org/presentationml/2006/ole">
            <p:oleObj spid="_x0000_s1027" name="Clip" r:id="rId5" imgW="5476680" imgH="3900240" progId="">
              <p:embed/>
            </p:oleObj>
          </a:graphicData>
        </a:graphic>
      </p:graphicFrame>
      <p:sp>
        <p:nvSpPr>
          <p:cNvPr id="19" name="Subtitle 15"/>
          <p:cNvSpPr txBox="1">
            <a:spLocks/>
          </p:cNvSpPr>
          <p:nvPr/>
        </p:nvSpPr>
        <p:spPr>
          <a:xfrm>
            <a:off x="3219200" y="1143000"/>
            <a:ext cx="2590800" cy="276999"/>
          </a:xfrm>
          <a:prstGeom prst="rect">
            <a:avLst/>
          </a:prstGeom>
          <a:solidFill>
            <a:srgbClr val="FFFF00"/>
          </a:solidFill>
        </p:spPr>
        <p:txBody>
          <a:bodyPr wrap="square" rtlCol="0">
            <a:sp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After first 10 Reports with Credit</a:t>
            </a:r>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0" name="Subtitle 15"/>
          <p:cNvSpPr txBox="1">
            <a:spLocks/>
          </p:cNvSpPr>
          <p:nvPr/>
        </p:nvSpPr>
        <p:spPr>
          <a:xfrm>
            <a:off x="6248400" y="1143000"/>
            <a:ext cx="2590800" cy="276999"/>
          </a:xfrm>
          <a:prstGeom prst="rect">
            <a:avLst/>
          </a:prstGeom>
          <a:solidFill>
            <a:srgbClr val="FFFF00"/>
          </a:solidFill>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After first 20 Reports with Credit</a:t>
            </a:r>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2" name="TextBox 21"/>
          <p:cNvSpPr txBox="1"/>
          <p:nvPr/>
        </p:nvSpPr>
        <p:spPr>
          <a:xfrm>
            <a:off x="2743200" y="621268"/>
            <a:ext cx="3505200" cy="369332"/>
          </a:xfrm>
          <a:prstGeom prst="rect">
            <a:avLst/>
          </a:prstGeom>
          <a:solidFill>
            <a:srgbClr val="92D050"/>
          </a:solidFill>
        </p:spPr>
        <p:txBody>
          <a:bodyPr wrap="square" rtlCol="0">
            <a:spAutoFit/>
          </a:bodyPr>
          <a:lstStyle/>
          <a:p>
            <a:r>
              <a:rPr lang="en-US" b="1" dirty="0" smtClean="0"/>
              <a:t>Profile Credit of 3 – By Grade </a:t>
            </a:r>
            <a:endParaRPr lang="en-US" b="1" dirty="0"/>
          </a:p>
        </p:txBody>
      </p:sp>
      <p:sp>
        <p:nvSpPr>
          <p:cNvPr id="23" name="Subtitle 15"/>
          <p:cNvSpPr txBox="1">
            <a:spLocks/>
          </p:cNvSpPr>
          <p:nvPr/>
        </p:nvSpPr>
        <p:spPr>
          <a:xfrm>
            <a:off x="304800" y="1143000"/>
            <a:ext cx="2057400" cy="276999"/>
          </a:xfrm>
          <a:prstGeom prst="rect">
            <a:avLst/>
          </a:prstGeom>
          <a:solidFill>
            <a:srgbClr val="FFFF00"/>
          </a:solidFill>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Profile  Credit Start</a:t>
            </a:r>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5" name="Rectangle 24"/>
          <p:cNvSpPr>
            <a:spLocks noChangeArrowheads="1"/>
          </p:cNvSpPr>
          <p:nvPr/>
        </p:nvSpPr>
        <p:spPr bwMode="auto">
          <a:xfrm>
            <a:off x="3124200" y="3862222"/>
            <a:ext cx="2819400" cy="1320866"/>
          </a:xfrm>
          <a:prstGeom prst="rect">
            <a:avLst/>
          </a:prstGeom>
          <a:noFill/>
          <a:ln w="12700">
            <a:noFill/>
            <a:miter lim="800000"/>
            <a:headEnd/>
            <a:tailEnd/>
          </a:ln>
        </p:spPr>
        <p:txBody>
          <a:bodyPr wrap="square" lIns="90480" tIns="44446" rIns="90480" bIns="44446">
            <a:spAutoFit/>
          </a:bodyPr>
          <a:lstStyle/>
          <a:p>
            <a:pPr algn="ctr">
              <a:spcBef>
                <a:spcPct val="50000"/>
              </a:spcBef>
            </a:pPr>
            <a:r>
              <a:rPr lang="en-US" sz="1600" b="1" i="1" dirty="0" smtClean="0"/>
              <a:t>Rater may submit:</a:t>
            </a:r>
          </a:p>
          <a:p>
            <a:pPr>
              <a:spcBef>
                <a:spcPct val="50000"/>
              </a:spcBef>
            </a:pPr>
            <a:r>
              <a:rPr lang="en-US" sz="1600" b="1" i="1" dirty="0" smtClean="0"/>
              <a:t>6 of first 10 as Excels</a:t>
            </a:r>
          </a:p>
          <a:p>
            <a:pPr>
              <a:spcBef>
                <a:spcPct val="50000"/>
              </a:spcBef>
            </a:pPr>
            <a:r>
              <a:rPr lang="en-US" sz="1600" b="1" i="1" dirty="0" smtClean="0"/>
              <a:t>Excels box must be less than 50% profile limitation</a:t>
            </a:r>
            <a:endParaRPr lang="en-US" sz="1600" b="1" i="1" dirty="0"/>
          </a:p>
        </p:txBody>
      </p:sp>
      <p:sp>
        <p:nvSpPr>
          <p:cNvPr id="29" name="Rectangle 28"/>
          <p:cNvSpPr>
            <a:spLocks noChangeArrowheads="1"/>
          </p:cNvSpPr>
          <p:nvPr/>
        </p:nvSpPr>
        <p:spPr bwMode="auto">
          <a:xfrm>
            <a:off x="2743200" y="5410200"/>
            <a:ext cx="3581400" cy="520647"/>
          </a:xfrm>
          <a:prstGeom prst="rect">
            <a:avLst/>
          </a:prstGeom>
          <a:solidFill>
            <a:srgbClr val="92D050"/>
          </a:solidFill>
          <a:ln w="12700">
            <a:noFill/>
            <a:miter lim="800000"/>
            <a:headEnd/>
            <a:tailEnd/>
          </a:ln>
        </p:spPr>
        <p:txBody>
          <a:bodyPr wrap="square" lIns="90480" tIns="44446" rIns="90480" bIns="44446">
            <a:spAutoFit/>
          </a:bodyPr>
          <a:lstStyle/>
          <a:p>
            <a:pPr algn="ctr">
              <a:spcBef>
                <a:spcPct val="50000"/>
              </a:spcBef>
            </a:pPr>
            <a:r>
              <a:rPr lang="en-US" sz="1400" b="1" i="1" dirty="0" smtClean="0">
                <a:latin typeface="Arial" charset="0"/>
              </a:rPr>
              <a:t>Using a Profile Credit of 3:  Minimal inflation in the “Excels” Box</a:t>
            </a:r>
            <a:endParaRPr lang="en-US" sz="1200" b="1" i="1" dirty="0">
              <a:latin typeface="Arial" charset="0"/>
            </a:endParaRPr>
          </a:p>
        </p:txBody>
      </p:sp>
      <p:sp>
        <p:nvSpPr>
          <p:cNvPr id="30" name="Rectangle 29"/>
          <p:cNvSpPr>
            <a:spLocks noChangeArrowheads="1"/>
          </p:cNvSpPr>
          <p:nvPr/>
        </p:nvSpPr>
        <p:spPr bwMode="auto">
          <a:xfrm>
            <a:off x="6248400" y="3862222"/>
            <a:ext cx="2819400" cy="1320866"/>
          </a:xfrm>
          <a:prstGeom prst="rect">
            <a:avLst/>
          </a:prstGeom>
          <a:noFill/>
          <a:ln w="12700">
            <a:noFill/>
            <a:miter lim="800000"/>
            <a:headEnd/>
            <a:tailEnd/>
          </a:ln>
        </p:spPr>
        <p:txBody>
          <a:bodyPr wrap="square" lIns="90480" tIns="44446" rIns="90480" bIns="44446">
            <a:spAutoFit/>
          </a:bodyPr>
          <a:lstStyle/>
          <a:p>
            <a:pPr algn="ctr">
              <a:spcBef>
                <a:spcPct val="50000"/>
              </a:spcBef>
            </a:pPr>
            <a:r>
              <a:rPr lang="en-US" sz="1600" b="1" i="1" dirty="0" smtClean="0"/>
              <a:t>Rater may submit:</a:t>
            </a:r>
          </a:p>
          <a:p>
            <a:pPr>
              <a:spcBef>
                <a:spcPct val="50000"/>
              </a:spcBef>
            </a:pPr>
            <a:r>
              <a:rPr lang="en-US" sz="1600" b="1" i="1" dirty="0" smtClean="0"/>
              <a:t>11 of first 20 as Excels</a:t>
            </a:r>
          </a:p>
          <a:p>
            <a:pPr>
              <a:spcBef>
                <a:spcPct val="50000"/>
              </a:spcBef>
            </a:pPr>
            <a:r>
              <a:rPr lang="en-US" sz="1600" b="1" i="1" dirty="0" smtClean="0"/>
              <a:t>Excels cannot exceed the 50% profile limitation</a:t>
            </a:r>
            <a:endParaRPr lang="en-US" sz="1600" b="1" i="1" dirty="0"/>
          </a:p>
        </p:txBody>
      </p:sp>
      <p:sp>
        <p:nvSpPr>
          <p:cNvPr id="18" name="Rectangle 17"/>
          <p:cNvSpPr>
            <a:spLocks noChangeArrowheads="1"/>
          </p:cNvSpPr>
          <p:nvPr/>
        </p:nvSpPr>
        <p:spPr bwMode="auto">
          <a:xfrm>
            <a:off x="0" y="3906900"/>
            <a:ext cx="2819400" cy="1397810"/>
          </a:xfrm>
          <a:prstGeom prst="rect">
            <a:avLst/>
          </a:prstGeom>
          <a:noFill/>
          <a:ln w="12700">
            <a:noFill/>
            <a:miter lim="800000"/>
            <a:headEnd/>
            <a:tailEnd/>
          </a:ln>
        </p:spPr>
        <p:txBody>
          <a:bodyPr wrap="square" lIns="90480" tIns="44446" rIns="90480" bIns="44446">
            <a:spAutoFit/>
          </a:bodyPr>
          <a:lstStyle/>
          <a:p>
            <a:pPr>
              <a:spcBef>
                <a:spcPct val="50000"/>
              </a:spcBef>
            </a:pPr>
            <a:r>
              <a:rPr lang="en-US" sz="1600" b="1" i="1" dirty="0" smtClean="0"/>
              <a:t>Rater profile credit of 3 in Proficient Box.  Profiles are counted by grade, not cumulative for all grades</a:t>
            </a:r>
          </a:p>
          <a:p>
            <a:pPr>
              <a:spcBef>
                <a:spcPct val="50000"/>
              </a:spcBef>
            </a:pPr>
            <a:endParaRPr lang="en-US" sz="1400" b="1" i="1" dirty="0">
              <a:latin typeface="Arial" charset="0"/>
            </a:endParaRPr>
          </a:p>
        </p:txBody>
      </p:sp>
      <p:pic>
        <p:nvPicPr>
          <p:cNvPr id="2054" name="Picture 6"/>
          <p:cNvPicPr>
            <a:picLocks noChangeAspect="1" noChangeArrowheads="1"/>
          </p:cNvPicPr>
          <p:nvPr/>
        </p:nvPicPr>
        <p:blipFill>
          <a:blip r:embed="rId6" cstate="print"/>
          <a:srcRect/>
          <a:stretch>
            <a:fillRect/>
          </a:stretch>
        </p:blipFill>
        <p:spPr bwMode="auto">
          <a:xfrm>
            <a:off x="3185160" y="1478280"/>
            <a:ext cx="2581275" cy="2276475"/>
          </a:xfrm>
          <a:prstGeom prst="rect">
            <a:avLst/>
          </a:prstGeom>
          <a:noFill/>
          <a:ln w="9525">
            <a:solidFill>
              <a:srgbClr val="FF0000"/>
            </a:solid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76200" y="1478280"/>
            <a:ext cx="2590800" cy="2286000"/>
          </a:xfrm>
          <a:prstGeom prst="rect">
            <a:avLst/>
          </a:prstGeom>
          <a:noFill/>
          <a:ln w="9525">
            <a:solidFill>
              <a:srgbClr val="FF0000"/>
            </a:solid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6263640" y="1478280"/>
            <a:ext cx="2590800" cy="2257425"/>
          </a:xfrm>
          <a:prstGeom prst="rect">
            <a:avLst/>
          </a:prstGeom>
          <a:noFill/>
          <a:ln w="9525">
            <a:solidFill>
              <a:srgbClr val="FF0000"/>
            </a:solidFill>
            <a:miter lim="800000"/>
            <a:headEnd/>
            <a:tailEnd/>
          </a:ln>
        </p:spPr>
      </p:pic>
      <p:sp>
        <p:nvSpPr>
          <p:cNvPr id="21" name="TextBox 20"/>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9"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a:ln w="9525">
            <a:noFill/>
            <a:miter lim="800000"/>
            <a:headEnd/>
            <a:tailEnd/>
          </a:ln>
        </p:spPr>
      </p:pic>
      <p:pic>
        <p:nvPicPr>
          <p:cNvPr id="9319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a:ln w="9525">
            <a:noFill/>
            <a:miter lim="800000"/>
            <a:headEnd/>
            <a:tailEnd/>
          </a:ln>
        </p:spPr>
      </p:pic>
      <p:sp>
        <p:nvSpPr>
          <p:cNvPr id="93192" name="Rectangle 2"/>
          <p:cNvSpPr>
            <a:spLocks noChangeArrowheads="1"/>
          </p:cNvSpPr>
          <p:nvPr/>
        </p:nvSpPr>
        <p:spPr bwMode="auto">
          <a:xfrm>
            <a:off x="838200" y="-4465"/>
            <a:ext cx="8305800" cy="461665"/>
          </a:xfrm>
          <a:prstGeom prst="rect">
            <a:avLst/>
          </a:prstGeom>
          <a:noFill/>
          <a:ln w="9525">
            <a:noFill/>
            <a:miter lim="800000"/>
            <a:headEnd/>
            <a:tailEnd/>
          </a:ln>
        </p:spPr>
        <p:txBody>
          <a:bodyPr wrap="square">
            <a:spAutoFit/>
          </a:bodyPr>
          <a:lstStyle/>
          <a:p>
            <a:pPr marL="342900" indent="-342900" algn="ctr">
              <a:buClr>
                <a:srgbClr val="000000"/>
              </a:buClr>
            </a:pPr>
            <a:r>
              <a:rPr lang="en-US" sz="2400" b="1" i="1" dirty="0"/>
              <a:t>Rater Assessment: </a:t>
            </a:r>
            <a:r>
              <a:rPr lang="en-US" sz="2400" b="1" i="1" dirty="0" smtClean="0"/>
              <a:t>Company </a:t>
            </a:r>
            <a:r>
              <a:rPr lang="en-US" sz="2400" b="1" i="1" dirty="0"/>
              <a:t>Grade </a:t>
            </a:r>
            <a:r>
              <a:rPr lang="en-US" sz="2400" b="1" i="1" dirty="0" smtClean="0"/>
              <a:t>Form</a:t>
            </a:r>
            <a:endParaRPr lang="en-US" sz="2400" b="1" i="1" dirty="0"/>
          </a:p>
        </p:txBody>
      </p:sp>
      <p:sp>
        <p:nvSpPr>
          <p:cNvPr id="93193" name="TextBox 3"/>
          <p:cNvSpPr txBox="1">
            <a:spLocks noChangeArrowheads="1"/>
          </p:cNvSpPr>
          <p:nvPr/>
        </p:nvSpPr>
        <p:spPr bwMode="auto">
          <a:xfrm>
            <a:off x="152400" y="990600"/>
            <a:ext cx="3352800" cy="4862870"/>
          </a:xfrm>
          <a:prstGeom prst="rect">
            <a:avLst/>
          </a:prstGeom>
          <a:noFill/>
          <a:ln w="9525">
            <a:noFill/>
            <a:miter lim="800000"/>
            <a:headEnd/>
            <a:tailEnd/>
          </a:ln>
        </p:spPr>
        <p:txBody>
          <a:bodyPr wrap="square">
            <a:spAutoFit/>
          </a:bodyPr>
          <a:lstStyle/>
          <a:p>
            <a:pPr>
              <a:buFont typeface="Arial" pitchFamily="34" charset="0"/>
              <a:buChar char="•"/>
            </a:pPr>
            <a:r>
              <a:rPr lang="en-US" b="1" dirty="0">
                <a:solidFill>
                  <a:srgbClr val="000000"/>
                </a:solidFill>
              </a:rPr>
              <a:t> </a:t>
            </a:r>
            <a:r>
              <a:rPr lang="en-US" sz="1600" b="1" dirty="0">
                <a:solidFill>
                  <a:srgbClr val="000000"/>
                </a:solidFill>
              </a:rPr>
              <a:t>Focused on core attributes and competencies in </a:t>
            </a:r>
            <a:r>
              <a:rPr lang="en-US" sz="1600" b="1" dirty="0" smtClean="0">
                <a:solidFill>
                  <a:srgbClr val="000000"/>
                </a:solidFill>
              </a:rPr>
              <a:t>ADP 6-22</a:t>
            </a:r>
          </a:p>
          <a:p>
            <a:pPr>
              <a:buFont typeface="Arial" pitchFamily="34" charset="0"/>
              <a:buChar char="•"/>
            </a:pPr>
            <a:endParaRPr lang="en-US" sz="1600" b="1" dirty="0" smtClean="0">
              <a:solidFill>
                <a:srgbClr val="000000"/>
              </a:solidFill>
            </a:endParaRPr>
          </a:p>
          <a:p>
            <a:pPr>
              <a:buFont typeface="Arial" pitchFamily="34" charset="0"/>
              <a:buChar char="•"/>
            </a:pPr>
            <a:r>
              <a:rPr lang="en-US" sz="1600" b="1" dirty="0" smtClean="0">
                <a:solidFill>
                  <a:srgbClr val="000000"/>
                </a:solidFill>
              </a:rPr>
              <a:t> More prescriptive</a:t>
            </a:r>
          </a:p>
          <a:p>
            <a:endParaRPr lang="en-US" sz="1600" b="1" dirty="0" smtClean="0">
              <a:solidFill>
                <a:srgbClr val="000000"/>
              </a:solidFill>
            </a:endParaRPr>
          </a:p>
          <a:p>
            <a:pPr>
              <a:buFont typeface="Arial" pitchFamily="34" charset="0"/>
              <a:buChar char="•"/>
            </a:pPr>
            <a:r>
              <a:rPr lang="en-US" sz="1600" b="1" dirty="0" smtClean="0">
                <a:solidFill>
                  <a:srgbClr val="000000"/>
                </a:solidFill>
              </a:rPr>
              <a:t> Performance based assessment</a:t>
            </a:r>
          </a:p>
          <a:p>
            <a:pPr>
              <a:buFont typeface="Arial" pitchFamily="34" charset="0"/>
              <a:buChar char="•"/>
            </a:pPr>
            <a:endParaRPr lang="en-US" sz="1600" b="1" dirty="0" smtClean="0">
              <a:solidFill>
                <a:srgbClr val="000000"/>
              </a:solidFill>
            </a:endParaRPr>
          </a:p>
          <a:p>
            <a:pPr>
              <a:buFont typeface="Arial" pitchFamily="34" charset="0"/>
              <a:buChar char="•"/>
            </a:pPr>
            <a:r>
              <a:rPr lang="en-US" sz="1600" b="1" dirty="0" smtClean="0">
                <a:solidFill>
                  <a:srgbClr val="000000"/>
                </a:solidFill>
              </a:rPr>
              <a:t> Narrative only (4 lines per entry)</a:t>
            </a:r>
          </a:p>
          <a:p>
            <a:pPr>
              <a:buFont typeface="Arial" pitchFamily="34" charset="0"/>
              <a:buChar char="•"/>
            </a:pPr>
            <a:endParaRPr lang="en-US" sz="1600" b="1" dirty="0" smtClean="0">
              <a:solidFill>
                <a:srgbClr val="000000"/>
              </a:solidFill>
            </a:endParaRPr>
          </a:p>
          <a:p>
            <a:pPr>
              <a:buFont typeface="Arial" pitchFamily="34" charset="0"/>
              <a:buChar char="•"/>
            </a:pPr>
            <a:r>
              <a:rPr lang="en-US" sz="1600" b="1" dirty="0" smtClean="0">
                <a:solidFill>
                  <a:srgbClr val="000000"/>
                </a:solidFill>
              </a:rPr>
              <a:t> Mandatory entry for each Attribute/Competency</a:t>
            </a:r>
          </a:p>
          <a:p>
            <a:pPr>
              <a:buFont typeface="Arial" pitchFamily="34" charset="0"/>
              <a:buChar char="•"/>
            </a:pPr>
            <a:endParaRPr lang="en-US" sz="1600" b="1" dirty="0" smtClean="0">
              <a:solidFill>
                <a:srgbClr val="000000"/>
              </a:solidFill>
            </a:endParaRPr>
          </a:p>
          <a:p>
            <a:pPr>
              <a:buFont typeface="Arial" pitchFamily="34" charset="0"/>
              <a:buChar char="•"/>
            </a:pPr>
            <a:r>
              <a:rPr lang="en-US" sz="1600" b="1" dirty="0" smtClean="0">
                <a:solidFill>
                  <a:srgbClr val="000000"/>
                </a:solidFill>
              </a:rPr>
              <a:t> Encourages specific discussion with Rated Officer on desired traits</a:t>
            </a:r>
          </a:p>
          <a:p>
            <a:pPr>
              <a:buFont typeface="Arial" pitchFamily="34" charset="0"/>
              <a:buChar char="•"/>
            </a:pPr>
            <a:endParaRPr lang="en-US" b="1" dirty="0" smtClean="0">
              <a:solidFill>
                <a:srgbClr val="000000"/>
              </a:solidFill>
            </a:endParaRPr>
          </a:p>
          <a:p>
            <a:pPr>
              <a:buFont typeface="Arial" pitchFamily="34" charset="0"/>
              <a:buChar char="•"/>
            </a:pPr>
            <a:endParaRPr lang="en-US" b="1" dirty="0">
              <a:solidFill>
                <a:srgbClr val="000000"/>
              </a:solidFill>
            </a:endParaRPr>
          </a:p>
        </p:txBody>
      </p:sp>
      <p:sp>
        <p:nvSpPr>
          <p:cNvPr id="93195" name="Rectangle 16"/>
          <p:cNvSpPr>
            <a:spLocks noChangeArrowheads="1"/>
          </p:cNvSpPr>
          <p:nvPr/>
        </p:nvSpPr>
        <p:spPr bwMode="auto">
          <a:xfrm>
            <a:off x="152400" y="5791200"/>
            <a:ext cx="3352800" cy="646113"/>
          </a:xfrm>
          <a:prstGeom prst="rect">
            <a:avLst/>
          </a:prstGeom>
          <a:solidFill>
            <a:srgbClr val="FFFF00"/>
          </a:solidFill>
          <a:ln w="28575">
            <a:solidFill>
              <a:schemeClr val="tx1"/>
            </a:solidFill>
            <a:miter lim="800000"/>
            <a:headEnd/>
            <a:tailEnd/>
          </a:ln>
        </p:spPr>
        <p:txBody>
          <a:bodyPr wrap="square">
            <a:spAutoFit/>
          </a:bodyPr>
          <a:lstStyle/>
          <a:p>
            <a:r>
              <a:rPr lang="en-US" b="1" dirty="0">
                <a:solidFill>
                  <a:srgbClr val="000000"/>
                </a:solidFill>
              </a:rPr>
              <a:t>Comments on performance – not potential</a:t>
            </a:r>
          </a:p>
        </p:txBody>
      </p:sp>
      <p:sp>
        <p:nvSpPr>
          <p:cNvPr id="31" name="TextBox 30"/>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pic>
        <p:nvPicPr>
          <p:cNvPr id="32" name="Picture 2"/>
          <p:cNvPicPr>
            <a:picLocks noChangeAspect="1" noChangeArrowheads="1"/>
          </p:cNvPicPr>
          <p:nvPr/>
        </p:nvPicPr>
        <p:blipFill>
          <a:blip r:embed="rId5" cstate="print"/>
          <a:srcRect/>
          <a:stretch>
            <a:fillRect/>
          </a:stretch>
        </p:blipFill>
        <p:spPr bwMode="auto">
          <a:xfrm>
            <a:off x="3581400" y="609600"/>
            <a:ext cx="5527675" cy="5943600"/>
          </a:xfrm>
          <a:prstGeom prst="rect">
            <a:avLst/>
          </a:prstGeom>
          <a:noFill/>
          <a:ln w="9525">
            <a:noFill/>
            <a:miter lim="800000"/>
            <a:headEnd/>
            <a:tailEnd/>
          </a:ln>
        </p:spPr>
      </p:pic>
      <p:sp>
        <p:nvSpPr>
          <p:cNvPr id="9" name="Rectangle 8"/>
          <p:cNvSpPr/>
          <p:nvPr/>
        </p:nvSpPr>
        <p:spPr>
          <a:xfrm>
            <a:off x="5943600" y="770692"/>
            <a:ext cx="3200400" cy="677108"/>
          </a:xfrm>
          <a:prstGeom prst="rect">
            <a:avLst/>
          </a:prstGeom>
        </p:spPr>
        <p:txBody>
          <a:bodyPr wrap="square">
            <a:spAutoFit/>
          </a:bodyPr>
          <a:lstStyle/>
          <a:p>
            <a:r>
              <a:rPr lang="en-US" sz="950" b="1" dirty="0" smtClean="0"/>
              <a:t>A true professional and leader; embodies the Army Values in all that he does.  Bill tactfully instills discipline and the Warrior Ethos in his subordinates.  He consistently uses sound, informed judgment.</a:t>
            </a:r>
            <a:endParaRPr lang="en-US" sz="950" b="1" dirty="0"/>
          </a:p>
        </p:txBody>
      </p:sp>
      <p:sp>
        <p:nvSpPr>
          <p:cNvPr id="10" name="Rectangle 9"/>
          <p:cNvSpPr/>
          <p:nvPr/>
        </p:nvSpPr>
        <p:spPr>
          <a:xfrm>
            <a:off x="5943600" y="1761292"/>
            <a:ext cx="3200400" cy="677108"/>
          </a:xfrm>
          <a:prstGeom prst="rect">
            <a:avLst/>
          </a:prstGeom>
        </p:spPr>
        <p:txBody>
          <a:bodyPr wrap="square">
            <a:spAutoFit/>
          </a:bodyPr>
          <a:lstStyle/>
          <a:p>
            <a:r>
              <a:rPr lang="en-US" sz="950" b="1" dirty="0" smtClean="0"/>
              <a:t>Displays confidence and enthusiasm while projecting a positive command presence that permeates his unit; evidenced by his company’s  275 APFT average, best in the brigade. </a:t>
            </a:r>
            <a:endParaRPr lang="en-US" sz="95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0" name="Title 6"/>
          <p:cNvSpPr txBox="1">
            <a:spLocks/>
          </p:cNvSpPr>
          <p:nvPr/>
        </p:nvSpPr>
        <p:spPr>
          <a:xfrm>
            <a:off x="1219200" y="0"/>
            <a:ext cx="6705600" cy="609600"/>
          </a:xfrm>
          <a:prstGeom prst="rect">
            <a:avLst/>
          </a:prstGeom>
        </p:spPr>
        <p:txBody>
          <a:bodyPr vert="horz" lIns="91440" tIns="45720" rIns="91440" bIns="45720" rtlCol="0" anchor="ctr">
            <a:noAutofit/>
          </a:bodyPr>
          <a:lstStyle/>
          <a:p>
            <a:pPr algn="ctr">
              <a:spcBef>
                <a:spcPct val="0"/>
              </a:spcBef>
              <a:defRPr/>
            </a:pPr>
            <a:r>
              <a:rPr lang="en-US" sz="2400" b="1" i="1" dirty="0">
                <a:solidFill>
                  <a:srgbClr val="000000"/>
                </a:solidFill>
                <a:cs typeface="Arial" pitchFamily="34" charset="0"/>
              </a:rPr>
              <a:t>Field Grade Form </a:t>
            </a:r>
            <a:r>
              <a:rPr lang="en-US" sz="2400" b="1" i="1" dirty="0" smtClean="0">
                <a:solidFill>
                  <a:srgbClr val="000000"/>
                </a:solidFill>
                <a:cs typeface="Arial" pitchFamily="34" charset="0"/>
              </a:rPr>
              <a:t>O4/O5; CW3-CW5 Page 1</a:t>
            </a:r>
            <a:endParaRPr lang="en-US" sz="2400" b="1" i="1" dirty="0">
              <a:solidFill>
                <a:srgbClr val="000000"/>
              </a:solidFill>
              <a:cs typeface="Arial" pitchFamily="34" charset="0"/>
            </a:endParaRPr>
          </a:p>
        </p:txBody>
      </p:sp>
      <p:sp>
        <p:nvSpPr>
          <p:cNvPr id="8" name="Rectangle 7"/>
          <p:cNvSpPr/>
          <p:nvPr/>
        </p:nvSpPr>
        <p:spPr>
          <a:xfrm>
            <a:off x="8534400" y="58674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pic>
        <p:nvPicPr>
          <p:cNvPr id="50178" name="Picture 2"/>
          <p:cNvPicPr>
            <a:picLocks noChangeAspect="1" noChangeArrowheads="1"/>
          </p:cNvPicPr>
          <p:nvPr/>
        </p:nvPicPr>
        <p:blipFill>
          <a:blip r:embed="rId5" cstate="print"/>
          <a:srcRect/>
          <a:stretch>
            <a:fillRect/>
          </a:stretch>
        </p:blipFill>
        <p:spPr bwMode="auto">
          <a:xfrm>
            <a:off x="2667000" y="609600"/>
            <a:ext cx="6477000" cy="6248400"/>
          </a:xfrm>
          <a:prstGeom prst="rect">
            <a:avLst/>
          </a:prstGeom>
          <a:noFill/>
          <a:ln w="38100">
            <a:solidFill>
              <a:schemeClr val="tx1"/>
            </a:solidFill>
            <a:miter lim="800000"/>
            <a:headEnd/>
            <a:tailEnd/>
          </a:ln>
        </p:spPr>
      </p:pic>
      <p:sp>
        <p:nvSpPr>
          <p:cNvPr id="11" name="Rectangle 12"/>
          <p:cNvSpPr>
            <a:spLocks noChangeArrowheads="1"/>
          </p:cNvSpPr>
          <p:nvPr/>
        </p:nvSpPr>
        <p:spPr bwMode="auto">
          <a:xfrm>
            <a:off x="2743200" y="5715000"/>
            <a:ext cx="6400800" cy="609600"/>
          </a:xfrm>
          <a:prstGeom prst="rect">
            <a:avLst/>
          </a:prstGeom>
          <a:noFill/>
          <a:ln w="19050" algn="ctr">
            <a:solidFill>
              <a:srgbClr val="0000FF"/>
            </a:solidFill>
            <a:round/>
            <a:headEnd/>
            <a:tailEnd/>
          </a:ln>
        </p:spPr>
        <p:txBody>
          <a:bodyPr/>
          <a:lstStyle/>
          <a:p>
            <a:pPr defTabSz="1357313"/>
            <a:endParaRPr lang="en-US" sz="2400">
              <a:solidFill>
                <a:srgbClr val="0000FF"/>
              </a:solidFill>
            </a:endParaRPr>
          </a:p>
        </p:txBody>
      </p:sp>
      <p:sp>
        <p:nvSpPr>
          <p:cNvPr id="12" name="Rectangle 12"/>
          <p:cNvSpPr>
            <a:spLocks noChangeArrowheads="1"/>
          </p:cNvSpPr>
          <p:nvPr/>
        </p:nvSpPr>
        <p:spPr bwMode="auto">
          <a:xfrm>
            <a:off x="2743200" y="6324600"/>
            <a:ext cx="1752600" cy="381000"/>
          </a:xfrm>
          <a:prstGeom prst="rect">
            <a:avLst/>
          </a:prstGeom>
          <a:noFill/>
          <a:ln w="19050" algn="ctr">
            <a:solidFill>
              <a:srgbClr val="0000FF"/>
            </a:solidFill>
            <a:round/>
            <a:headEnd/>
            <a:tailEnd/>
          </a:ln>
        </p:spPr>
        <p:txBody>
          <a:bodyPr/>
          <a:lstStyle/>
          <a:p>
            <a:pPr defTabSz="1357313"/>
            <a:endParaRPr lang="en-US" sz="2400">
              <a:solidFill>
                <a:srgbClr val="0000FF"/>
              </a:solidFill>
            </a:endParaRPr>
          </a:p>
        </p:txBody>
      </p:sp>
      <p:sp>
        <p:nvSpPr>
          <p:cNvPr id="13" name="TextBox 13"/>
          <p:cNvSpPr txBox="1">
            <a:spLocks noChangeArrowheads="1"/>
          </p:cNvSpPr>
          <p:nvPr/>
        </p:nvSpPr>
        <p:spPr bwMode="auto">
          <a:xfrm>
            <a:off x="0" y="856357"/>
            <a:ext cx="2362200" cy="4278094"/>
          </a:xfrm>
          <a:prstGeom prst="rect">
            <a:avLst/>
          </a:prstGeom>
          <a:noFill/>
          <a:ln w="9525">
            <a:noFill/>
            <a:miter lim="800000"/>
            <a:headEnd/>
            <a:tailEnd/>
          </a:ln>
        </p:spPr>
        <p:txBody>
          <a:bodyPr wrap="square">
            <a:spAutoFit/>
          </a:bodyPr>
          <a:lstStyle/>
          <a:p>
            <a:pPr>
              <a:buFont typeface="Arial" charset="0"/>
              <a:buChar char="•"/>
            </a:pPr>
            <a:r>
              <a:rPr lang="en-US" sz="1600" b="1" dirty="0"/>
              <a:t> Administrative data remains consist with the </a:t>
            </a:r>
            <a:r>
              <a:rPr lang="en-US" sz="1600" b="1" dirty="0" smtClean="0"/>
              <a:t>CO </a:t>
            </a:r>
            <a:r>
              <a:rPr lang="en-US" sz="1600" b="1" dirty="0"/>
              <a:t>Grade evaluation</a:t>
            </a:r>
          </a:p>
          <a:p>
            <a:endParaRPr lang="en-US" sz="1600" b="1" dirty="0"/>
          </a:p>
          <a:p>
            <a:pPr>
              <a:buFont typeface="Arial" charset="0"/>
              <a:buChar char="•"/>
            </a:pPr>
            <a:r>
              <a:rPr lang="en-US" sz="1600" b="1" dirty="0"/>
              <a:t> Raters have the opportunity to comment on possible broadening and operational </a:t>
            </a:r>
            <a:r>
              <a:rPr lang="en-US" sz="1600" b="1" dirty="0" smtClean="0"/>
              <a:t>assignments</a:t>
            </a:r>
          </a:p>
          <a:p>
            <a:pPr>
              <a:buFont typeface="Arial" charset="0"/>
              <a:buChar char="•"/>
            </a:pPr>
            <a:endParaRPr lang="en-US" sz="1600" b="1" dirty="0" smtClean="0"/>
          </a:p>
          <a:p>
            <a:pPr>
              <a:buFont typeface="Arial" charset="0"/>
              <a:buChar char="•"/>
            </a:pPr>
            <a:r>
              <a:rPr lang="en-US" sz="1600" b="1" dirty="0" smtClean="0"/>
              <a:t> Attribute of Character is highlighted on the Field Grade Form</a:t>
            </a:r>
            <a:endParaRPr lang="en-US" sz="1600" b="1" dirty="0"/>
          </a:p>
          <a:p>
            <a:pPr>
              <a:buFont typeface="Arial" charset="0"/>
              <a:buChar char="•"/>
            </a:pPr>
            <a:endParaRPr lang="en-US" sz="1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a:ln w="9525">
            <a:noFill/>
            <a:miter lim="800000"/>
            <a:headEnd/>
            <a:tailEnd/>
          </a:ln>
        </p:spPr>
      </p:pic>
      <p:pic>
        <p:nvPicPr>
          <p:cNvPr id="96262"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a:ln w="9525">
            <a:noFill/>
            <a:miter lim="800000"/>
            <a:headEnd/>
            <a:tailEnd/>
          </a:ln>
        </p:spPr>
      </p:pic>
      <p:sp>
        <p:nvSpPr>
          <p:cNvPr id="10" name="TextBox 9"/>
          <p:cNvSpPr txBox="1"/>
          <p:nvPr/>
        </p:nvSpPr>
        <p:spPr bwMode="auto">
          <a:xfrm>
            <a:off x="2374900" y="1185863"/>
            <a:ext cx="4495800" cy="338137"/>
          </a:xfrm>
          <a:prstGeom prst="rect">
            <a:avLst/>
          </a:prstGeom>
          <a:solidFill>
            <a:srgbClr val="FFFF00"/>
          </a:solidFill>
          <a:ln>
            <a:solidFill>
              <a:schemeClr val="bg2">
                <a:lumMod val="90000"/>
              </a:schemeClr>
            </a:solidFill>
          </a:ln>
        </p:spPr>
        <p:txBody>
          <a:bodyPr>
            <a:spAutoFit/>
          </a:bodyPr>
          <a:lstStyle/>
          <a:p>
            <a:pPr algn="ctr">
              <a:defRPr/>
            </a:pPr>
            <a:r>
              <a:rPr lang="en-US" sz="1600" b="1" dirty="0">
                <a:solidFill>
                  <a:srgbClr val="000000"/>
                </a:solidFill>
              </a:rPr>
              <a:t>Field Grade Plate- Rater Recommended</a:t>
            </a:r>
          </a:p>
        </p:txBody>
      </p:sp>
      <p:pic>
        <p:nvPicPr>
          <p:cNvPr id="96266" name="Picture 27" descr="Broadening.JPG"/>
          <p:cNvPicPr>
            <a:picLocks noChangeAspect="1"/>
          </p:cNvPicPr>
          <p:nvPr/>
        </p:nvPicPr>
        <p:blipFill>
          <a:blip r:embed="rId5" cstate="print"/>
          <a:srcRect/>
          <a:stretch>
            <a:fillRect/>
          </a:stretch>
        </p:blipFill>
        <p:spPr bwMode="auto">
          <a:xfrm>
            <a:off x="228600" y="1524000"/>
            <a:ext cx="8763000" cy="2209800"/>
          </a:xfrm>
          <a:prstGeom prst="rect">
            <a:avLst/>
          </a:prstGeom>
          <a:noFill/>
          <a:ln w="9525">
            <a:noFill/>
            <a:miter lim="800000"/>
            <a:headEnd/>
            <a:tailEnd/>
          </a:ln>
        </p:spPr>
      </p:pic>
      <p:sp>
        <p:nvSpPr>
          <p:cNvPr id="13" name="TextBox 12"/>
          <p:cNvSpPr txBox="1"/>
          <p:nvPr/>
        </p:nvSpPr>
        <p:spPr bwMode="auto">
          <a:xfrm>
            <a:off x="2057400" y="4038600"/>
            <a:ext cx="5029200" cy="338138"/>
          </a:xfrm>
          <a:prstGeom prst="rect">
            <a:avLst/>
          </a:prstGeom>
          <a:solidFill>
            <a:srgbClr val="FFFF00"/>
          </a:solidFill>
          <a:ln>
            <a:solidFill>
              <a:schemeClr val="bg2">
                <a:lumMod val="90000"/>
              </a:schemeClr>
            </a:solidFill>
          </a:ln>
        </p:spPr>
        <p:txBody>
          <a:bodyPr>
            <a:spAutoFit/>
          </a:bodyPr>
          <a:lstStyle/>
          <a:p>
            <a:pPr algn="ctr">
              <a:defRPr/>
            </a:pPr>
            <a:r>
              <a:rPr lang="en-US" sz="1600" b="1" dirty="0">
                <a:solidFill>
                  <a:srgbClr val="000000"/>
                </a:solidFill>
              </a:rPr>
              <a:t>Strategic Grade Plate- Rater Recommended</a:t>
            </a:r>
          </a:p>
        </p:txBody>
      </p:sp>
      <p:pic>
        <p:nvPicPr>
          <p:cNvPr id="96268" name="Picture 2"/>
          <p:cNvPicPr>
            <a:picLocks noChangeAspect="1" noChangeArrowheads="1"/>
          </p:cNvPicPr>
          <p:nvPr/>
        </p:nvPicPr>
        <p:blipFill>
          <a:blip r:embed="rId6" cstate="print"/>
          <a:srcRect/>
          <a:stretch>
            <a:fillRect/>
          </a:stretch>
        </p:blipFill>
        <p:spPr bwMode="auto">
          <a:xfrm>
            <a:off x="228600" y="4343400"/>
            <a:ext cx="8763000" cy="2133600"/>
          </a:xfrm>
          <a:prstGeom prst="rect">
            <a:avLst/>
          </a:prstGeom>
          <a:noFill/>
          <a:ln w="9525">
            <a:noFill/>
            <a:miter lim="800000"/>
            <a:headEnd/>
            <a:tailEnd/>
          </a:ln>
        </p:spPr>
      </p:pic>
      <p:sp>
        <p:nvSpPr>
          <p:cNvPr id="96269" name="Rectangle 2"/>
          <p:cNvSpPr>
            <a:spLocks noChangeArrowheads="1"/>
          </p:cNvSpPr>
          <p:nvPr/>
        </p:nvSpPr>
        <p:spPr bwMode="auto">
          <a:xfrm>
            <a:off x="685800" y="0"/>
            <a:ext cx="8305800" cy="461665"/>
          </a:xfrm>
          <a:prstGeom prst="rect">
            <a:avLst/>
          </a:prstGeom>
          <a:noFill/>
          <a:ln w="9525">
            <a:noFill/>
            <a:miter lim="800000"/>
            <a:headEnd/>
            <a:tailEnd/>
          </a:ln>
        </p:spPr>
        <p:txBody>
          <a:bodyPr wrap="square">
            <a:spAutoFit/>
          </a:bodyPr>
          <a:lstStyle/>
          <a:p>
            <a:pPr marL="342900" indent="-342900" algn="ctr">
              <a:buClr>
                <a:srgbClr val="000000"/>
              </a:buClr>
            </a:pPr>
            <a:r>
              <a:rPr lang="en-US" sz="2400" b="1" i="1" dirty="0">
                <a:solidFill>
                  <a:srgbClr val="000000"/>
                </a:solidFill>
                <a:latin typeface="+mj-lt"/>
              </a:rPr>
              <a:t>Rater Recommended </a:t>
            </a:r>
            <a:r>
              <a:rPr lang="en-US" sz="2400" b="1" i="1" dirty="0" smtClean="0">
                <a:solidFill>
                  <a:srgbClr val="000000"/>
                </a:solidFill>
                <a:latin typeface="+mj-lt"/>
              </a:rPr>
              <a:t>Assignments </a:t>
            </a:r>
          </a:p>
        </p:txBody>
      </p:sp>
      <p:sp>
        <p:nvSpPr>
          <p:cNvPr id="17" name="Oval 16"/>
          <p:cNvSpPr/>
          <p:nvPr/>
        </p:nvSpPr>
        <p:spPr>
          <a:xfrm>
            <a:off x="4869875" y="2555175"/>
            <a:ext cx="902524" cy="3048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900550" y="3012375"/>
            <a:ext cx="902524" cy="3048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876800" y="5433950"/>
            <a:ext cx="762000" cy="292925"/>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90800" y="609600"/>
            <a:ext cx="4191000" cy="646331"/>
          </a:xfrm>
          <a:prstGeom prst="rect">
            <a:avLst/>
          </a:prstGeom>
          <a:noFill/>
        </p:spPr>
        <p:txBody>
          <a:bodyPr wrap="square" rtlCol="0">
            <a:spAutoFit/>
          </a:bodyPr>
          <a:lstStyle/>
          <a:p>
            <a:pPr algn="ctr"/>
            <a:r>
              <a:rPr lang="en-US" b="1" dirty="0" smtClean="0">
                <a:solidFill>
                  <a:srgbClr val="000000"/>
                </a:solidFill>
              </a:rPr>
              <a:t>(</a:t>
            </a:r>
            <a:r>
              <a:rPr lang="en-US" b="1" u="sng" dirty="0" smtClean="0">
                <a:solidFill>
                  <a:srgbClr val="000000"/>
                </a:solidFill>
              </a:rPr>
              <a:t>Field Grade</a:t>
            </a:r>
            <a:r>
              <a:rPr lang="en-US" b="1" dirty="0" smtClean="0">
                <a:solidFill>
                  <a:srgbClr val="000000"/>
                </a:solidFill>
              </a:rPr>
              <a:t> and </a:t>
            </a:r>
            <a:r>
              <a:rPr lang="en-US" b="1" u="sng" dirty="0" smtClean="0">
                <a:solidFill>
                  <a:srgbClr val="000000"/>
                </a:solidFill>
              </a:rPr>
              <a:t>Strategic Level</a:t>
            </a:r>
            <a:r>
              <a:rPr lang="en-US" b="1" dirty="0" smtClean="0">
                <a:solidFill>
                  <a:srgbClr val="000000"/>
                </a:solidFill>
              </a:rPr>
              <a:t>)</a:t>
            </a:r>
          </a:p>
          <a:p>
            <a:endParaRPr lang="en-US" dirty="0"/>
          </a:p>
        </p:txBody>
      </p:sp>
      <p:sp>
        <p:nvSpPr>
          <p:cNvPr id="23" name="TextBox 22"/>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2743200" y="609600"/>
            <a:ext cx="6400800" cy="6248400"/>
          </a:xfrm>
          <a:prstGeom prst="rect">
            <a:avLst/>
          </a:prstGeom>
          <a:noFill/>
          <a:ln w="9525">
            <a:noFill/>
            <a:miter lim="800000"/>
            <a:headEnd/>
            <a:tailEnd/>
          </a:ln>
        </p:spPr>
      </p:pic>
      <p:pic>
        <p:nvPicPr>
          <p:cNvPr id="1028" name="Picture 4" descr="The United States Army">
            <a:hlinkClick r:id="rId4"/>
          </p:cNvPr>
          <p:cNvPicPr>
            <a:picLocks noChangeAspect="1" noChangeArrowheads="1"/>
          </p:cNvPicPr>
          <p:nvPr/>
        </p:nvPicPr>
        <p:blipFill>
          <a:blip r:embed="rId5"/>
          <a:srcRect/>
          <a:stretch>
            <a:fillRect/>
          </a:stretch>
        </p:blipFill>
        <p:spPr bwMode="auto">
          <a:xfrm>
            <a:off x="155575" y="-365125"/>
            <a:ext cx="571500" cy="762000"/>
          </a:xfrm>
          <a:prstGeom prst="rect">
            <a:avLst/>
          </a:prstGeom>
          <a:noFill/>
        </p:spPr>
      </p:pic>
      <p:sp>
        <p:nvSpPr>
          <p:cNvPr id="10" name="Title 6"/>
          <p:cNvSpPr txBox="1">
            <a:spLocks/>
          </p:cNvSpPr>
          <p:nvPr/>
        </p:nvSpPr>
        <p:spPr>
          <a:xfrm>
            <a:off x="1301835" y="1"/>
            <a:ext cx="6470565" cy="609599"/>
          </a:xfrm>
          <a:prstGeom prst="rect">
            <a:avLst/>
          </a:prstGeom>
        </p:spPr>
        <p:txBody>
          <a:bodyPr vert="horz" lIns="91440" tIns="45720" rIns="91440" bIns="45720" rtlCol="0" anchor="ctr">
            <a:normAutofit/>
          </a:bodyPr>
          <a:lstStyle/>
          <a:p>
            <a:pPr algn="ctr">
              <a:spcBef>
                <a:spcPct val="0"/>
              </a:spcBef>
              <a:defRPr/>
            </a:pPr>
            <a:r>
              <a:rPr lang="en-US" sz="2400" b="1" i="1" dirty="0">
                <a:solidFill>
                  <a:srgbClr val="000000"/>
                </a:solidFill>
                <a:latin typeface="+mj-lt"/>
                <a:cs typeface="Arial" pitchFamily="34" charset="0"/>
              </a:rPr>
              <a:t>Field Grade Form </a:t>
            </a:r>
            <a:r>
              <a:rPr lang="en-US" sz="2400" b="1" i="1" dirty="0" smtClean="0">
                <a:solidFill>
                  <a:srgbClr val="000000"/>
                </a:solidFill>
                <a:latin typeface="+mj-lt"/>
                <a:cs typeface="Arial" pitchFamily="34" charset="0"/>
              </a:rPr>
              <a:t>O4/O5; CW3-CW5 Page 2</a:t>
            </a:r>
            <a:endParaRPr lang="en-US" sz="2400" b="1" i="1" dirty="0">
              <a:solidFill>
                <a:srgbClr val="000000"/>
              </a:solidFill>
              <a:latin typeface="+mj-lt"/>
              <a:cs typeface="Arial" pitchFamily="34" charset="0"/>
            </a:endParaRPr>
          </a:p>
        </p:txBody>
      </p:sp>
      <p:sp>
        <p:nvSpPr>
          <p:cNvPr id="8" name="TextBox 7"/>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7" name="TextBox 6"/>
          <p:cNvSpPr txBox="1"/>
          <p:nvPr/>
        </p:nvSpPr>
        <p:spPr>
          <a:xfrm>
            <a:off x="4114800" y="1676400"/>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5 lines of text</a:t>
            </a:r>
            <a:endParaRPr lang="en-US" sz="1200" b="1" dirty="0"/>
          </a:p>
        </p:txBody>
      </p:sp>
      <p:sp>
        <p:nvSpPr>
          <p:cNvPr id="9" name="TextBox 8"/>
          <p:cNvSpPr txBox="1"/>
          <p:nvPr/>
        </p:nvSpPr>
        <p:spPr>
          <a:xfrm>
            <a:off x="4114800" y="3962400"/>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5 lines of text</a:t>
            </a:r>
            <a:endParaRPr lang="en-US" sz="1200" b="1" dirty="0"/>
          </a:p>
        </p:txBody>
      </p:sp>
      <p:sp>
        <p:nvSpPr>
          <p:cNvPr id="11" name="TextBox 10"/>
          <p:cNvSpPr txBox="1"/>
          <p:nvPr/>
        </p:nvSpPr>
        <p:spPr>
          <a:xfrm>
            <a:off x="5029200" y="5410200"/>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5 lines of text</a:t>
            </a:r>
            <a:endParaRPr lang="en-US" sz="1200" b="1" dirty="0"/>
          </a:p>
        </p:txBody>
      </p:sp>
      <p:sp>
        <p:nvSpPr>
          <p:cNvPr id="12" name="TextBox 11"/>
          <p:cNvSpPr txBox="1"/>
          <p:nvPr/>
        </p:nvSpPr>
        <p:spPr>
          <a:xfrm>
            <a:off x="4114800" y="3048000"/>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4 lines of text</a:t>
            </a:r>
            <a:endParaRPr lang="en-US" sz="1200" b="1" dirty="0"/>
          </a:p>
        </p:txBody>
      </p:sp>
      <p:sp>
        <p:nvSpPr>
          <p:cNvPr id="13" name="TextBox 12"/>
          <p:cNvSpPr txBox="1">
            <a:spLocks noChangeArrowheads="1"/>
          </p:cNvSpPr>
          <p:nvPr/>
        </p:nvSpPr>
        <p:spPr bwMode="auto">
          <a:xfrm>
            <a:off x="0" y="1302127"/>
            <a:ext cx="2590800" cy="4031873"/>
          </a:xfrm>
          <a:prstGeom prst="rect">
            <a:avLst/>
          </a:prstGeom>
          <a:noFill/>
          <a:ln w="9525">
            <a:noFill/>
            <a:miter lim="800000"/>
            <a:headEnd/>
            <a:tailEnd/>
          </a:ln>
        </p:spPr>
        <p:txBody>
          <a:bodyPr wrap="square">
            <a:spAutoFit/>
          </a:bodyPr>
          <a:lstStyle/>
          <a:p>
            <a:pPr>
              <a:buFont typeface="Arial" charset="0"/>
              <a:buChar char="•"/>
            </a:pPr>
            <a:r>
              <a:rPr lang="en-US" sz="1600" b="1" dirty="0"/>
              <a:t> Rater comments on the Officer’s performance </a:t>
            </a:r>
            <a:r>
              <a:rPr lang="en-US" sz="1600" b="1" dirty="0" smtClean="0"/>
              <a:t>against the Attributes and Competencies during the rating period</a:t>
            </a:r>
            <a:endParaRPr lang="en-US" sz="1600" b="1" dirty="0"/>
          </a:p>
          <a:p>
            <a:pPr>
              <a:buFont typeface="Arial" charset="0"/>
              <a:buChar char="•"/>
            </a:pPr>
            <a:endParaRPr lang="en-US" sz="1600" b="1" dirty="0"/>
          </a:p>
          <a:p>
            <a:pPr>
              <a:buFont typeface="Arial" charset="0"/>
              <a:buChar char="•"/>
            </a:pPr>
            <a:r>
              <a:rPr lang="en-US" sz="1600" b="1" dirty="0"/>
              <a:t> Box checking philosophy remain consistent; less than 50% Excels</a:t>
            </a:r>
          </a:p>
          <a:p>
            <a:pPr>
              <a:buFont typeface="Arial" charset="0"/>
              <a:buChar char="•"/>
            </a:pPr>
            <a:endParaRPr lang="en-US" sz="1600" b="1" dirty="0"/>
          </a:p>
          <a:p>
            <a:pPr>
              <a:buFont typeface="Arial" charset="0"/>
              <a:buChar char="•"/>
            </a:pPr>
            <a:r>
              <a:rPr lang="en-US" sz="1600" b="1" dirty="0"/>
              <a:t> </a:t>
            </a:r>
            <a:r>
              <a:rPr lang="en-US" sz="1600" b="1" dirty="0" smtClean="0"/>
              <a:t>Rater’s overall  </a:t>
            </a:r>
            <a:r>
              <a:rPr lang="en-US" sz="1600" b="1" dirty="0"/>
              <a:t>performance is further codified </a:t>
            </a:r>
            <a:r>
              <a:rPr lang="en-US" sz="1600" b="1" dirty="0" smtClean="0"/>
              <a:t>in the Comments section</a:t>
            </a:r>
            <a:endParaRPr lang="en-US" sz="1600" b="1" dirty="0"/>
          </a:p>
          <a:p>
            <a:endParaRPr lang="en-US" sz="1600" b="1" dirty="0"/>
          </a:p>
        </p:txBody>
      </p:sp>
      <p:sp>
        <p:nvSpPr>
          <p:cNvPr id="14" name="Rectangle 10"/>
          <p:cNvSpPr>
            <a:spLocks noChangeArrowheads="1"/>
          </p:cNvSpPr>
          <p:nvPr/>
        </p:nvSpPr>
        <p:spPr bwMode="auto">
          <a:xfrm>
            <a:off x="2819400" y="1524000"/>
            <a:ext cx="6324600" cy="533400"/>
          </a:xfrm>
          <a:prstGeom prst="rect">
            <a:avLst/>
          </a:prstGeom>
          <a:noFill/>
          <a:ln w="38100" algn="ctr">
            <a:solidFill>
              <a:srgbClr val="0000FF"/>
            </a:solidFill>
            <a:round/>
            <a:headEnd/>
            <a:tailEnd/>
          </a:ln>
        </p:spPr>
        <p:txBody>
          <a:bodyPr/>
          <a:lstStyle/>
          <a:p>
            <a:pPr defTabSz="1357313"/>
            <a:endParaRPr lang="en-US" sz="240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2"/>
          <p:cNvPicPr>
            <a:picLocks noChangeAspect="1" noChangeArrowheads="1"/>
          </p:cNvPicPr>
          <p:nvPr/>
        </p:nvPicPr>
        <p:blipFill>
          <a:blip r:embed="rId3" cstate="print"/>
          <a:srcRect/>
          <a:stretch>
            <a:fillRect/>
          </a:stretch>
        </p:blipFill>
        <p:spPr bwMode="auto">
          <a:xfrm>
            <a:off x="152400" y="1143000"/>
            <a:ext cx="8839200" cy="5257800"/>
          </a:xfrm>
          <a:prstGeom prst="rect">
            <a:avLst/>
          </a:prstGeom>
          <a:noFill/>
          <a:ln w="9525">
            <a:noFill/>
            <a:miter lim="800000"/>
            <a:headEnd/>
            <a:tailEnd/>
          </a:ln>
        </p:spPr>
      </p:pic>
      <p:pic>
        <p:nvPicPr>
          <p:cNvPr id="94214" name="Picture 4" descr="The United States Army">
            <a:hlinkClick r:id="rId4"/>
          </p:cNvPr>
          <p:cNvPicPr>
            <a:picLocks noChangeAspect="1" noChangeArrowheads="1"/>
          </p:cNvPicPr>
          <p:nvPr/>
        </p:nvPicPr>
        <p:blipFill>
          <a:blip r:embed="rId5"/>
          <a:srcRect/>
          <a:stretch>
            <a:fillRect/>
          </a:stretch>
        </p:blipFill>
        <p:spPr bwMode="auto">
          <a:xfrm>
            <a:off x="155575" y="-365125"/>
            <a:ext cx="571500" cy="762000"/>
          </a:xfrm>
          <a:prstGeom prst="rect">
            <a:avLst/>
          </a:prstGeom>
          <a:noFill/>
          <a:ln w="9525">
            <a:noFill/>
            <a:miter lim="800000"/>
            <a:headEnd/>
            <a:tailEnd/>
          </a:ln>
        </p:spPr>
      </p:pic>
      <p:pic>
        <p:nvPicPr>
          <p:cNvPr id="94215" name="Picture 6" descr="The United States Army">
            <a:hlinkClick r:id="rId4"/>
          </p:cNvPr>
          <p:cNvPicPr>
            <a:picLocks noChangeAspect="1" noChangeArrowheads="1"/>
          </p:cNvPicPr>
          <p:nvPr/>
        </p:nvPicPr>
        <p:blipFill>
          <a:blip r:embed="rId5"/>
          <a:srcRect/>
          <a:stretch>
            <a:fillRect/>
          </a:stretch>
        </p:blipFill>
        <p:spPr bwMode="auto">
          <a:xfrm>
            <a:off x="155575" y="-365125"/>
            <a:ext cx="571500" cy="762000"/>
          </a:xfrm>
          <a:prstGeom prst="rect">
            <a:avLst/>
          </a:prstGeom>
          <a:noFill/>
          <a:ln w="9525">
            <a:noFill/>
            <a:miter lim="800000"/>
            <a:headEnd/>
            <a:tailEnd/>
          </a:ln>
        </p:spPr>
      </p:pic>
      <p:sp>
        <p:nvSpPr>
          <p:cNvPr id="94218" name="TextBox 12"/>
          <p:cNvSpPr txBox="1">
            <a:spLocks noChangeArrowheads="1"/>
          </p:cNvSpPr>
          <p:nvPr/>
        </p:nvSpPr>
        <p:spPr bwMode="auto">
          <a:xfrm>
            <a:off x="1143000" y="0"/>
            <a:ext cx="7010400" cy="461665"/>
          </a:xfrm>
          <a:prstGeom prst="rect">
            <a:avLst/>
          </a:prstGeom>
          <a:noFill/>
          <a:ln w="9525">
            <a:noFill/>
            <a:miter lim="800000"/>
            <a:headEnd/>
            <a:tailEnd/>
          </a:ln>
        </p:spPr>
        <p:txBody>
          <a:bodyPr wrap="square">
            <a:spAutoFit/>
          </a:bodyPr>
          <a:lstStyle/>
          <a:p>
            <a:pPr algn="ctr"/>
            <a:r>
              <a:rPr lang="en-US" sz="2400" b="1" i="1" dirty="0">
                <a:solidFill>
                  <a:srgbClr val="000000"/>
                </a:solidFill>
              </a:rPr>
              <a:t>Rater Assessment: Field Grade Form  </a:t>
            </a:r>
            <a:endParaRPr lang="en-US" sz="2400" b="1" i="1" dirty="0" smtClean="0">
              <a:solidFill>
                <a:srgbClr val="000000"/>
              </a:solidFill>
            </a:endParaRPr>
          </a:p>
        </p:txBody>
      </p:sp>
      <p:sp>
        <p:nvSpPr>
          <p:cNvPr id="94219" name="TextBox 11"/>
          <p:cNvSpPr txBox="1">
            <a:spLocks noChangeArrowheads="1"/>
          </p:cNvSpPr>
          <p:nvPr/>
        </p:nvSpPr>
        <p:spPr bwMode="auto">
          <a:xfrm>
            <a:off x="838200" y="3929063"/>
            <a:ext cx="7543800" cy="1754326"/>
          </a:xfrm>
          <a:prstGeom prst="rect">
            <a:avLst/>
          </a:prstGeom>
          <a:solidFill>
            <a:srgbClr val="FFFF00"/>
          </a:solidFill>
          <a:ln w="28575">
            <a:solidFill>
              <a:schemeClr val="tx1"/>
            </a:solidFill>
            <a:miter lim="800000"/>
            <a:headEnd/>
            <a:tailEnd/>
          </a:ln>
        </p:spPr>
        <p:txBody>
          <a:bodyPr>
            <a:spAutoFit/>
          </a:bodyPr>
          <a:lstStyle/>
          <a:p>
            <a:pPr>
              <a:lnSpc>
                <a:spcPct val="150000"/>
              </a:lnSpc>
              <a:buFont typeface="Arial" pitchFamily="34" charset="0"/>
              <a:buChar char="•"/>
            </a:pPr>
            <a:r>
              <a:rPr lang="en-US" b="1" dirty="0" smtClean="0">
                <a:solidFill>
                  <a:srgbClr val="000000"/>
                </a:solidFill>
              </a:rPr>
              <a:t>  </a:t>
            </a:r>
            <a:r>
              <a:rPr lang="en-US" b="1" dirty="0">
                <a:solidFill>
                  <a:srgbClr val="000000"/>
                </a:solidFill>
              </a:rPr>
              <a:t>Narrative comments focused on performance in line with field grade competencies and </a:t>
            </a:r>
            <a:r>
              <a:rPr lang="en-US" b="1" dirty="0" smtClean="0">
                <a:solidFill>
                  <a:srgbClr val="000000"/>
                </a:solidFill>
              </a:rPr>
              <a:t>attributes</a:t>
            </a:r>
          </a:p>
          <a:p>
            <a:pPr>
              <a:lnSpc>
                <a:spcPct val="150000"/>
              </a:lnSpc>
              <a:buFont typeface="Arial" pitchFamily="34" charset="0"/>
              <a:buChar char="•"/>
            </a:pPr>
            <a:r>
              <a:rPr lang="en-US" b="1" dirty="0" smtClean="0">
                <a:solidFill>
                  <a:srgbClr val="000000"/>
                </a:solidFill>
              </a:rPr>
              <a:t>  Limited to 5 lines of text</a:t>
            </a:r>
            <a:endParaRPr lang="en-US" b="1" dirty="0">
              <a:solidFill>
                <a:srgbClr val="000000"/>
              </a:solidFill>
            </a:endParaRPr>
          </a:p>
          <a:p>
            <a:pPr>
              <a:lnSpc>
                <a:spcPct val="150000"/>
              </a:lnSpc>
              <a:buFont typeface="Arial" pitchFamily="34" charset="0"/>
              <a:buChar char="•"/>
            </a:pPr>
            <a:r>
              <a:rPr lang="en-US" b="1" dirty="0" smtClean="0">
                <a:solidFill>
                  <a:srgbClr val="000000"/>
                </a:solidFill>
              </a:rPr>
              <a:t>  Performance </a:t>
            </a:r>
            <a:r>
              <a:rPr lang="en-US" b="1" dirty="0">
                <a:solidFill>
                  <a:srgbClr val="000000"/>
                </a:solidFill>
              </a:rPr>
              <a:t>based assessment; no comment on potential</a:t>
            </a:r>
          </a:p>
        </p:txBody>
      </p:sp>
      <p:sp>
        <p:nvSpPr>
          <p:cNvPr id="17" name="Rectangle 16"/>
          <p:cNvSpPr/>
          <p:nvPr/>
        </p:nvSpPr>
        <p:spPr>
          <a:xfrm>
            <a:off x="228600" y="1270000"/>
            <a:ext cx="86868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2" name="Table 11"/>
          <p:cNvGraphicFramePr>
            <a:graphicFrameLocks noGrp="1"/>
          </p:cNvGraphicFramePr>
          <p:nvPr/>
        </p:nvGraphicFramePr>
        <p:xfrm>
          <a:off x="228600" y="1219200"/>
          <a:ext cx="8686800" cy="1828800"/>
        </p:xfrm>
        <a:graphic>
          <a:graphicData uri="http://schemas.openxmlformats.org/drawingml/2006/table">
            <a:tbl>
              <a:tblPr/>
              <a:tblGrid>
                <a:gridCol w="8686800"/>
              </a:tblGrid>
              <a:tr h="1676400">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spcBef>
                          <a:spcPts val="0"/>
                        </a:spcBef>
                        <a:spcAft>
                          <a:spcPts val="0"/>
                        </a:spcAft>
                      </a:pPr>
                      <a:r>
                        <a:rPr lang="en-US" sz="1200" b="1" dirty="0">
                          <a:latin typeface="Arial"/>
                          <a:ea typeface="Times New Roman"/>
                        </a:rPr>
                        <a:t>d2. Provide narrative comments which demonstrate </a:t>
                      </a:r>
                      <a:r>
                        <a:rPr lang="en-US" sz="1200" b="1" u="sng" dirty="0">
                          <a:latin typeface="Arial"/>
                          <a:ea typeface="Times New Roman"/>
                        </a:rPr>
                        <a:t>performance</a:t>
                      </a:r>
                      <a:r>
                        <a:rPr lang="en-US" sz="1200" b="1" dirty="0">
                          <a:latin typeface="Arial"/>
                          <a:ea typeface="Times New Roman"/>
                        </a:rPr>
                        <a:t> regarding field grade competencies and attributes in the Rated Officer’s current duty position.  </a:t>
                      </a:r>
                      <a:r>
                        <a:rPr lang="en-US" sz="1200" dirty="0">
                          <a:latin typeface="Arial"/>
                          <a:ea typeface="Times New Roman"/>
                        </a:rPr>
                        <a:t>(</a:t>
                      </a:r>
                      <a:r>
                        <a:rPr lang="en-US" sz="1200" u="none" dirty="0">
                          <a:latin typeface="Arial"/>
                          <a:ea typeface="Times New Roman"/>
                        </a:rPr>
                        <a:t>i.e. demonstrates excellent presence, confidence and resilience in expected duties and unexpected situation, adjusts to external influence on the mission or taskings and organization, prioritizes limited resources to accomplish mission, proactive in developing others through individual coaching counseling and mentoring, active learner to master organizational level knowledge, critical thinking and visioning skills, anticipates and provides for subordinates on –the-job needs for training and development, effective communicator across echelons and outside the Army chain of command, effective at engaging others, presenting information and recommendations and persuasion, highly proficient at critical thinking, judgment and innovation, proficient in utilizing Army design method and other to solve complex problems, uses all influence techniques to empower others; proactive </a:t>
                      </a:r>
                      <a:r>
                        <a:rPr lang="en-US" sz="1200" dirty="0">
                          <a:latin typeface="Arial"/>
                          <a:ea typeface="Times New Roman"/>
                        </a:rPr>
                        <a:t>in gaining trust in negotiations, remains respectful, firm and fair.)</a:t>
                      </a:r>
                      <a:endParaRPr lang="en-US" sz="1200" dirty="0">
                        <a:latin typeface="Times New Roman"/>
                        <a:ea typeface="Times New Roman"/>
                      </a:endParaRPr>
                    </a:p>
                  </a:txBody>
                  <a:tcPr marL="114300" marR="114300" marT="0" marB="0">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14" name="TextBox 13"/>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a:ln w="9525">
            <a:noFill/>
            <a:miter lim="800000"/>
            <a:headEnd/>
            <a:tailEnd/>
          </a:ln>
        </p:spPr>
      </p:pic>
      <p:pic>
        <p:nvPicPr>
          <p:cNvPr id="98313" name="Picture 2"/>
          <p:cNvPicPr>
            <a:picLocks noChangeAspect="1" noChangeArrowheads="1"/>
          </p:cNvPicPr>
          <p:nvPr/>
        </p:nvPicPr>
        <p:blipFill>
          <a:blip r:embed="rId5" cstate="print"/>
          <a:srcRect/>
          <a:stretch>
            <a:fillRect/>
          </a:stretch>
        </p:blipFill>
        <p:spPr bwMode="auto">
          <a:xfrm>
            <a:off x="1447800" y="3429000"/>
            <a:ext cx="2667000" cy="3057525"/>
          </a:xfrm>
          <a:prstGeom prst="rect">
            <a:avLst/>
          </a:prstGeom>
          <a:noFill/>
          <a:ln w="9525">
            <a:noFill/>
            <a:miter lim="800000"/>
            <a:headEnd/>
            <a:tailEnd/>
          </a:ln>
        </p:spPr>
      </p:pic>
      <p:sp>
        <p:nvSpPr>
          <p:cNvPr id="98314" name="TextBox 3"/>
          <p:cNvSpPr txBox="1">
            <a:spLocks noChangeArrowheads="1"/>
          </p:cNvSpPr>
          <p:nvPr/>
        </p:nvSpPr>
        <p:spPr bwMode="auto">
          <a:xfrm>
            <a:off x="0" y="0"/>
            <a:ext cx="9144000" cy="461665"/>
          </a:xfrm>
          <a:prstGeom prst="rect">
            <a:avLst/>
          </a:prstGeom>
          <a:noFill/>
          <a:ln w="9525">
            <a:noFill/>
            <a:miter lim="800000"/>
            <a:headEnd/>
            <a:tailEnd/>
          </a:ln>
        </p:spPr>
        <p:txBody>
          <a:bodyPr>
            <a:spAutoFit/>
          </a:bodyPr>
          <a:lstStyle/>
          <a:p>
            <a:pPr algn="ctr"/>
            <a:r>
              <a:rPr lang="en-US" sz="2400" b="1" i="1" dirty="0">
                <a:solidFill>
                  <a:srgbClr val="000000"/>
                </a:solidFill>
              </a:rPr>
              <a:t>Senior Rater Box Check </a:t>
            </a:r>
            <a:endParaRPr lang="en-US" sz="2400" i="1" dirty="0">
              <a:solidFill>
                <a:srgbClr val="000000"/>
              </a:solidFill>
            </a:endParaRPr>
          </a:p>
        </p:txBody>
      </p:sp>
      <p:sp>
        <p:nvSpPr>
          <p:cNvPr id="13" name="TextBox 8"/>
          <p:cNvSpPr txBox="1">
            <a:spLocks noChangeArrowheads="1"/>
          </p:cNvSpPr>
          <p:nvPr/>
        </p:nvSpPr>
        <p:spPr bwMode="auto">
          <a:xfrm>
            <a:off x="304800" y="838200"/>
            <a:ext cx="8610600" cy="2590800"/>
          </a:xfrm>
          <a:prstGeom prst="rect">
            <a:avLst/>
          </a:prstGeom>
          <a:noFill/>
          <a:ln w="9525">
            <a:noFill/>
            <a:miter lim="800000"/>
            <a:headEnd/>
            <a:tailEnd/>
          </a:ln>
        </p:spPr>
        <p:txBody>
          <a:bodyPr wrap="square">
            <a:spAutoFit/>
          </a:bodyPr>
          <a:lstStyle/>
          <a:p>
            <a:pPr>
              <a:buFont typeface="Arial" pitchFamily="34" charset="0"/>
              <a:buChar char="•"/>
              <a:defRPr/>
            </a:pPr>
            <a:r>
              <a:rPr lang="en-US" b="1" dirty="0">
                <a:solidFill>
                  <a:srgbClr val="000000"/>
                </a:solidFill>
              </a:rPr>
              <a:t>  </a:t>
            </a:r>
            <a:r>
              <a:rPr lang="en-US" sz="1600" b="1" dirty="0">
                <a:solidFill>
                  <a:srgbClr val="000000"/>
                </a:solidFill>
              </a:rPr>
              <a:t>Four box profile remains consistent with current system; provides more options for senior raters</a:t>
            </a:r>
          </a:p>
          <a:p>
            <a:pPr lvl="1">
              <a:buFont typeface="Wingdings" pitchFamily="2" charset="2"/>
              <a:buChar char="Ø"/>
              <a:defRPr/>
            </a:pPr>
            <a:r>
              <a:rPr lang="en-US" sz="1600" b="1" dirty="0">
                <a:solidFill>
                  <a:srgbClr val="000000"/>
                </a:solidFill>
              </a:rPr>
              <a:t> Highly Qualified and Qualified enable greater stratification</a:t>
            </a:r>
          </a:p>
          <a:p>
            <a:pPr>
              <a:defRPr/>
            </a:pPr>
            <a:endParaRPr lang="en-US" sz="1600" b="1" dirty="0">
              <a:solidFill>
                <a:srgbClr val="000000"/>
              </a:solidFill>
            </a:endParaRPr>
          </a:p>
          <a:p>
            <a:pPr>
              <a:buFont typeface="Arial" pitchFamily="34" charset="0"/>
              <a:buChar char="•"/>
              <a:defRPr/>
            </a:pPr>
            <a:r>
              <a:rPr lang="en-US" sz="1600" b="1" dirty="0">
                <a:solidFill>
                  <a:srgbClr val="000000"/>
                </a:solidFill>
              </a:rPr>
              <a:t>  Most Qualified becomes the control box (</a:t>
            </a:r>
            <a:r>
              <a:rPr lang="en-US" sz="1600" b="1" u="sng" dirty="0">
                <a:solidFill>
                  <a:srgbClr val="000000"/>
                </a:solidFill>
              </a:rPr>
              <a:t>limited </a:t>
            </a:r>
            <a:r>
              <a:rPr lang="en-US" sz="1600" b="1" u="sng" dirty="0" smtClean="0">
                <a:solidFill>
                  <a:srgbClr val="000000"/>
                </a:solidFill>
              </a:rPr>
              <a:t>to less than 50%)</a:t>
            </a:r>
            <a:endParaRPr lang="en-US" sz="1600" b="1" u="sng" dirty="0">
              <a:solidFill>
                <a:srgbClr val="000000"/>
              </a:solidFill>
            </a:endParaRPr>
          </a:p>
          <a:p>
            <a:pPr>
              <a:buFont typeface="Arial" pitchFamily="34" charset="0"/>
              <a:buChar char="•"/>
              <a:defRPr/>
            </a:pPr>
            <a:endParaRPr lang="en-US" sz="1600" b="1" dirty="0">
              <a:solidFill>
                <a:srgbClr val="000000"/>
              </a:solidFill>
            </a:endParaRPr>
          </a:p>
          <a:p>
            <a:pPr>
              <a:buFont typeface="Arial" pitchFamily="34" charset="0"/>
              <a:buChar char="•"/>
              <a:defRPr/>
            </a:pPr>
            <a:r>
              <a:rPr lang="en-US" sz="1600" b="1" dirty="0">
                <a:solidFill>
                  <a:srgbClr val="000000"/>
                </a:solidFill>
              </a:rPr>
              <a:t>  No restart of profile; no close-out reports</a:t>
            </a:r>
          </a:p>
          <a:p>
            <a:pPr>
              <a:buFont typeface="Arial" pitchFamily="34" charset="0"/>
              <a:buChar char="•"/>
              <a:defRPr/>
            </a:pPr>
            <a:endParaRPr lang="en-US" sz="1600" b="1" dirty="0">
              <a:solidFill>
                <a:srgbClr val="000000"/>
              </a:solidFill>
            </a:endParaRPr>
          </a:p>
          <a:p>
            <a:pPr marL="0" lvl="1">
              <a:buFont typeface="Arial" pitchFamily="34" charset="0"/>
              <a:buChar char="•"/>
              <a:defRPr/>
            </a:pPr>
            <a:r>
              <a:rPr lang="en-US" sz="1600" b="1" dirty="0">
                <a:solidFill>
                  <a:srgbClr val="000000"/>
                </a:solidFill>
              </a:rPr>
              <a:t>  Continue to mask 2LT/1LT after promotion to CPT; WO1 after selection to CW3</a:t>
            </a:r>
          </a:p>
          <a:p>
            <a:pPr>
              <a:buFont typeface="Arial" pitchFamily="34" charset="0"/>
              <a:buChar char="•"/>
              <a:defRPr/>
            </a:pPr>
            <a:endParaRPr lang="en-US" b="1" dirty="0">
              <a:solidFill>
                <a:srgbClr val="000000"/>
              </a:solidFill>
            </a:endParaRPr>
          </a:p>
        </p:txBody>
      </p:sp>
      <p:sp>
        <p:nvSpPr>
          <p:cNvPr id="98316" name="TextBox 13"/>
          <p:cNvSpPr txBox="1">
            <a:spLocks noChangeArrowheads="1"/>
          </p:cNvSpPr>
          <p:nvPr/>
        </p:nvSpPr>
        <p:spPr bwMode="auto">
          <a:xfrm>
            <a:off x="152400" y="4552245"/>
            <a:ext cx="1295400" cy="276225"/>
          </a:xfrm>
          <a:prstGeom prst="rect">
            <a:avLst/>
          </a:prstGeom>
          <a:noFill/>
          <a:ln w="9525">
            <a:noFill/>
            <a:miter lim="800000"/>
            <a:headEnd/>
            <a:tailEnd/>
          </a:ln>
        </p:spPr>
        <p:txBody>
          <a:bodyPr>
            <a:spAutoFit/>
          </a:bodyPr>
          <a:lstStyle/>
          <a:p>
            <a:r>
              <a:rPr lang="en-US" sz="1200" b="1" dirty="0">
                <a:solidFill>
                  <a:srgbClr val="000000"/>
                </a:solidFill>
              </a:rPr>
              <a:t>= Current COM</a:t>
            </a:r>
          </a:p>
        </p:txBody>
      </p:sp>
      <p:sp>
        <p:nvSpPr>
          <p:cNvPr id="98317" name="TextBox 14"/>
          <p:cNvSpPr txBox="1">
            <a:spLocks noChangeArrowheads="1"/>
          </p:cNvSpPr>
          <p:nvPr/>
        </p:nvSpPr>
        <p:spPr bwMode="auto">
          <a:xfrm>
            <a:off x="228600" y="5029200"/>
            <a:ext cx="1295400" cy="276225"/>
          </a:xfrm>
          <a:prstGeom prst="rect">
            <a:avLst/>
          </a:prstGeom>
          <a:noFill/>
          <a:ln w="9525">
            <a:noFill/>
            <a:miter lim="800000"/>
            <a:headEnd/>
            <a:tailEnd/>
          </a:ln>
        </p:spPr>
        <p:txBody>
          <a:bodyPr>
            <a:spAutoFit/>
          </a:bodyPr>
          <a:lstStyle/>
          <a:p>
            <a:pPr algn="ctr"/>
            <a:r>
              <a:rPr lang="en-US" sz="1200" b="1" dirty="0">
                <a:solidFill>
                  <a:srgbClr val="000000"/>
                </a:solidFill>
              </a:rPr>
              <a:t>Not </a:t>
            </a:r>
            <a:r>
              <a:rPr lang="en-US" sz="1200" b="1" dirty="0" smtClean="0">
                <a:solidFill>
                  <a:srgbClr val="000000"/>
                </a:solidFill>
              </a:rPr>
              <a:t>Referred</a:t>
            </a:r>
            <a:endParaRPr lang="en-US" sz="1200" b="1" dirty="0">
              <a:solidFill>
                <a:srgbClr val="000000"/>
              </a:solidFill>
            </a:endParaRPr>
          </a:p>
        </p:txBody>
      </p:sp>
      <p:sp>
        <p:nvSpPr>
          <p:cNvPr id="16" name="Rectangle 15"/>
          <p:cNvSpPr/>
          <p:nvPr/>
        </p:nvSpPr>
        <p:spPr>
          <a:xfrm>
            <a:off x="4640263" y="3743325"/>
            <a:ext cx="3543300" cy="259080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prstClr val="white"/>
              </a:solidFill>
              <a:latin typeface="Arial" pitchFamily="34" charset="0"/>
              <a:cs typeface="Arial" pitchFamily="34" charset="0"/>
            </a:endParaRPr>
          </a:p>
        </p:txBody>
      </p:sp>
      <p:sp>
        <p:nvSpPr>
          <p:cNvPr id="98319" name="TextBox 85"/>
          <p:cNvSpPr txBox="1">
            <a:spLocks noChangeArrowheads="1"/>
          </p:cNvSpPr>
          <p:nvPr/>
        </p:nvSpPr>
        <p:spPr bwMode="auto">
          <a:xfrm>
            <a:off x="4908550" y="3810000"/>
            <a:ext cx="2871788" cy="317500"/>
          </a:xfrm>
          <a:prstGeom prst="rect">
            <a:avLst/>
          </a:prstGeom>
          <a:noFill/>
          <a:ln w="9525">
            <a:noFill/>
            <a:miter lim="800000"/>
            <a:headEnd/>
            <a:tailEnd/>
          </a:ln>
        </p:spPr>
        <p:txBody>
          <a:bodyPr>
            <a:spAutoFit/>
          </a:bodyPr>
          <a:lstStyle/>
          <a:p>
            <a:pPr algn="ctr"/>
            <a:r>
              <a:rPr lang="en-US" sz="1400" b="1" u="sng">
                <a:solidFill>
                  <a:srgbClr val="000000"/>
                </a:solidFill>
              </a:rPr>
              <a:t>Box Check Assessment</a:t>
            </a:r>
          </a:p>
        </p:txBody>
      </p:sp>
      <p:sp>
        <p:nvSpPr>
          <p:cNvPr id="98320" name="TextBox 17"/>
          <p:cNvSpPr txBox="1">
            <a:spLocks noChangeArrowheads="1"/>
          </p:cNvSpPr>
          <p:nvPr/>
        </p:nvSpPr>
        <p:spPr bwMode="auto">
          <a:xfrm>
            <a:off x="4648200" y="3505200"/>
            <a:ext cx="4211638" cy="2986088"/>
          </a:xfrm>
          <a:prstGeom prst="rect">
            <a:avLst/>
          </a:prstGeom>
          <a:solidFill>
            <a:srgbClr val="FFFF00"/>
          </a:solidFill>
          <a:ln w="9525">
            <a:solidFill>
              <a:schemeClr val="tx1"/>
            </a:solidFill>
            <a:miter lim="800000"/>
            <a:headEnd/>
            <a:tailEnd/>
          </a:ln>
        </p:spPr>
        <p:txBody>
          <a:bodyPr>
            <a:spAutoFit/>
          </a:bodyPr>
          <a:lstStyle/>
          <a:p>
            <a:endParaRPr lang="en-US" sz="1200" b="1" dirty="0">
              <a:solidFill>
                <a:srgbClr val="000000"/>
              </a:solidFill>
            </a:endParaRPr>
          </a:p>
          <a:p>
            <a:r>
              <a:rPr lang="en-US" sz="1600" b="1" u="sng" dirty="0">
                <a:solidFill>
                  <a:srgbClr val="000000"/>
                </a:solidFill>
              </a:rPr>
              <a:t>MOST QUALIFIED</a:t>
            </a:r>
            <a:r>
              <a:rPr lang="en-US" sz="1600" b="1" dirty="0">
                <a:solidFill>
                  <a:srgbClr val="000000"/>
                </a:solidFill>
              </a:rPr>
              <a:t>: Strong potential for BZ and CMD; potential ahead of peers</a:t>
            </a:r>
          </a:p>
          <a:p>
            <a:endParaRPr lang="en-US" sz="1600" b="1" dirty="0">
              <a:solidFill>
                <a:srgbClr val="000000"/>
              </a:solidFill>
            </a:endParaRPr>
          </a:p>
          <a:p>
            <a:r>
              <a:rPr lang="en-US" sz="1600" b="1" u="sng" dirty="0">
                <a:solidFill>
                  <a:srgbClr val="000000"/>
                </a:solidFill>
              </a:rPr>
              <a:t>HIGHLY QUALIFIED</a:t>
            </a:r>
            <a:r>
              <a:rPr lang="en-US" sz="1600" b="1" dirty="0">
                <a:solidFill>
                  <a:srgbClr val="000000"/>
                </a:solidFill>
              </a:rPr>
              <a:t>: Strong potential for promotion with peers</a:t>
            </a:r>
          </a:p>
          <a:p>
            <a:endParaRPr lang="en-US" sz="1600" b="1" dirty="0">
              <a:solidFill>
                <a:srgbClr val="000000"/>
              </a:solidFill>
            </a:endParaRPr>
          </a:p>
          <a:p>
            <a:r>
              <a:rPr lang="en-US" sz="1600" b="1" u="sng" dirty="0">
                <a:solidFill>
                  <a:srgbClr val="000000"/>
                </a:solidFill>
              </a:rPr>
              <a:t>QUALIFIED</a:t>
            </a:r>
            <a:r>
              <a:rPr lang="en-US" sz="1600" b="1" dirty="0">
                <a:solidFill>
                  <a:srgbClr val="000000"/>
                </a:solidFill>
              </a:rPr>
              <a:t>: Capable of success at the next level; promote if able </a:t>
            </a:r>
          </a:p>
          <a:p>
            <a:endParaRPr lang="en-US" sz="1600" b="1" dirty="0">
              <a:solidFill>
                <a:srgbClr val="000000"/>
              </a:solidFill>
            </a:endParaRPr>
          </a:p>
          <a:p>
            <a:r>
              <a:rPr lang="en-US" sz="1600" b="1" u="sng" dirty="0">
                <a:solidFill>
                  <a:srgbClr val="000000"/>
                </a:solidFill>
              </a:rPr>
              <a:t>NOT QUALIFIED</a:t>
            </a:r>
            <a:r>
              <a:rPr lang="en-US" sz="1600" b="1" dirty="0">
                <a:solidFill>
                  <a:srgbClr val="000000"/>
                </a:solidFill>
              </a:rPr>
              <a:t>: Not recommended for promotion</a:t>
            </a:r>
          </a:p>
        </p:txBody>
      </p:sp>
      <p:sp>
        <p:nvSpPr>
          <p:cNvPr id="17" name="TextBox 16"/>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18" name="Rectangle 18"/>
          <p:cNvSpPr>
            <a:spLocks noChangeArrowheads="1"/>
          </p:cNvSpPr>
          <p:nvPr/>
        </p:nvSpPr>
        <p:spPr bwMode="auto">
          <a:xfrm>
            <a:off x="228600" y="4885266"/>
            <a:ext cx="3810000" cy="533400"/>
          </a:xfrm>
          <a:prstGeom prst="rect">
            <a:avLst/>
          </a:prstGeom>
          <a:solidFill>
            <a:srgbClr val="92D050">
              <a:alpha val="39999"/>
            </a:srgbClr>
          </a:solidFill>
          <a:ln w="12700" algn="ctr">
            <a:solidFill>
              <a:schemeClr val="tx1"/>
            </a:solidFill>
            <a:round/>
            <a:headEnd/>
            <a:tailEnd/>
          </a:ln>
        </p:spPr>
        <p:txBody>
          <a:bodyPr/>
          <a:lstStyle/>
          <a:p>
            <a:pPr defTabSz="1357313"/>
            <a:endParaRPr lang="en-US" sz="2400"/>
          </a:p>
        </p:txBody>
      </p:sp>
      <p:pic>
        <p:nvPicPr>
          <p:cNvPr id="49155" name="Picture 3"/>
          <p:cNvPicPr>
            <a:picLocks noChangeAspect="1" noChangeArrowheads="1"/>
          </p:cNvPicPr>
          <p:nvPr/>
        </p:nvPicPr>
        <p:blipFill>
          <a:blip r:embed="rId6" cstate="print"/>
          <a:srcRect/>
          <a:stretch>
            <a:fillRect/>
          </a:stretch>
        </p:blipFill>
        <p:spPr bwMode="auto">
          <a:xfrm>
            <a:off x="1752600" y="4953001"/>
            <a:ext cx="1791847" cy="400754"/>
          </a:xfrm>
          <a:prstGeom prst="rect">
            <a:avLst/>
          </a:prstGeom>
          <a:noFill/>
          <a:ln w="9525">
            <a:noFill/>
            <a:miter lim="800000"/>
            <a:headEnd/>
            <a:tailEnd/>
          </a:ln>
        </p:spPr>
      </p:pic>
      <p:sp>
        <p:nvSpPr>
          <p:cNvPr id="14" name="Rectangle 18"/>
          <p:cNvSpPr>
            <a:spLocks noChangeArrowheads="1"/>
          </p:cNvSpPr>
          <p:nvPr/>
        </p:nvSpPr>
        <p:spPr bwMode="auto">
          <a:xfrm>
            <a:off x="228600" y="4419600"/>
            <a:ext cx="3810000" cy="457200"/>
          </a:xfrm>
          <a:prstGeom prst="rect">
            <a:avLst/>
          </a:prstGeom>
          <a:solidFill>
            <a:srgbClr val="92D050">
              <a:alpha val="39999"/>
            </a:srgbClr>
          </a:solidFill>
          <a:ln w="12700" algn="ctr">
            <a:solidFill>
              <a:schemeClr val="tx1"/>
            </a:solidFill>
            <a:round/>
            <a:headEnd/>
            <a:tailEnd/>
          </a:ln>
        </p:spPr>
        <p:txBody>
          <a:bodyPr/>
          <a:lstStyle/>
          <a:p>
            <a:pPr defTabSz="1357313"/>
            <a:endParaRPr lang="en-US" sz="2400"/>
          </a:p>
        </p:txBody>
      </p:sp>
      <p:pic>
        <p:nvPicPr>
          <p:cNvPr id="49154" name="Picture 2"/>
          <p:cNvPicPr>
            <a:picLocks noChangeAspect="1" noChangeArrowheads="1"/>
          </p:cNvPicPr>
          <p:nvPr/>
        </p:nvPicPr>
        <p:blipFill>
          <a:blip r:embed="rId7" cstate="print"/>
          <a:srcRect/>
          <a:stretch>
            <a:fillRect/>
          </a:stretch>
        </p:blipFill>
        <p:spPr bwMode="auto">
          <a:xfrm>
            <a:off x="1710267" y="4473222"/>
            <a:ext cx="22860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itle 1"/>
          <p:cNvSpPr>
            <a:spLocks noGrp="1"/>
          </p:cNvSpPr>
          <p:nvPr>
            <p:ph type="title"/>
          </p:nvPr>
        </p:nvSpPr>
        <p:spPr>
          <a:xfrm>
            <a:off x="304800" y="47919"/>
            <a:ext cx="8229600" cy="685800"/>
          </a:xfrm>
        </p:spPr>
        <p:txBody>
          <a:bodyPr>
            <a:normAutofit/>
          </a:bodyPr>
          <a:lstStyle/>
          <a:p>
            <a:r>
              <a:rPr lang="en-US" sz="2400" i="1" dirty="0" smtClean="0">
                <a:solidFill>
                  <a:schemeClr val="tx1"/>
                </a:solidFill>
                <a:latin typeface="+mj-lt"/>
              </a:rPr>
              <a:t>COL Report Page 1</a:t>
            </a:r>
          </a:p>
        </p:txBody>
      </p:sp>
      <p:sp>
        <p:nvSpPr>
          <p:cNvPr id="8" name="Rectangle 7"/>
          <p:cNvSpPr/>
          <p:nvPr/>
        </p:nvSpPr>
        <p:spPr>
          <a:xfrm>
            <a:off x="68263" y="1054100"/>
            <a:ext cx="2979737" cy="2769989"/>
          </a:xfrm>
          <a:prstGeom prst="rect">
            <a:avLst/>
          </a:prstGeom>
          <a:noFill/>
        </p:spPr>
        <p:txBody>
          <a:bodyPr wrap="square">
            <a:spAutoFit/>
          </a:bodyPr>
          <a:lstStyle/>
          <a:p>
            <a:pPr fontAlgn="auto">
              <a:spcBef>
                <a:spcPts val="0"/>
              </a:spcBef>
              <a:spcAft>
                <a:spcPts val="0"/>
              </a:spcAft>
              <a:buFont typeface="Arial" pitchFamily="34" charset="0"/>
              <a:buChar char="•"/>
              <a:defRPr/>
            </a:pPr>
            <a:r>
              <a:rPr lang="en-US" sz="1600" b="1" dirty="0" smtClean="0">
                <a:latin typeface="+mn-lt"/>
                <a:cs typeface="+mn-cs"/>
              </a:rPr>
              <a:t> </a:t>
            </a:r>
            <a:r>
              <a:rPr lang="en-US" sz="1600" b="1" dirty="0">
                <a:latin typeface="+mn-lt"/>
                <a:cs typeface="+mn-cs"/>
              </a:rPr>
              <a:t>Admin data mirrors Company and Field Grade forms</a:t>
            </a:r>
          </a:p>
          <a:p>
            <a:pPr fontAlgn="auto">
              <a:spcBef>
                <a:spcPts val="0"/>
              </a:spcBef>
              <a:spcAft>
                <a:spcPts val="0"/>
              </a:spcAft>
              <a:buFont typeface="Arial" pitchFamily="34" charset="0"/>
              <a:buChar char="•"/>
              <a:defRPr/>
            </a:pPr>
            <a:endParaRPr lang="en-US" sz="1600" b="1" dirty="0">
              <a:latin typeface="+mn-lt"/>
              <a:cs typeface="+mn-cs"/>
            </a:endParaRPr>
          </a:p>
          <a:p>
            <a:pPr fontAlgn="auto">
              <a:spcBef>
                <a:spcPts val="0"/>
              </a:spcBef>
              <a:spcAft>
                <a:spcPts val="0"/>
              </a:spcAft>
              <a:buFont typeface="Arial" pitchFamily="34" charset="0"/>
              <a:buChar char="•"/>
              <a:defRPr/>
            </a:pPr>
            <a:r>
              <a:rPr lang="en-US" sz="1600" b="1" dirty="0">
                <a:latin typeface="+mn-lt"/>
                <a:cs typeface="+mn-cs"/>
              </a:rPr>
              <a:t> Raters will recommend future strategic assignments to assist talent managers in placing the Rated Officer into their next duty assignment</a:t>
            </a:r>
          </a:p>
          <a:p>
            <a:pPr fontAlgn="auto">
              <a:spcBef>
                <a:spcPts val="0"/>
              </a:spcBef>
              <a:spcAft>
                <a:spcPts val="0"/>
              </a:spcAft>
              <a:defRPr/>
            </a:pPr>
            <a:endParaRPr lang="en-US" sz="1400" b="1" dirty="0">
              <a:latin typeface="+mn-lt"/>
              <a:cs typeface="+mn-cs"/>
            </a:endParaRPr>
          </a:p>
        </p:txBody>
      </p:sp>
      <p:sp>
        <p:nvSpPr>
          <p:cNvPr id="99335" name="TextBox 11"/>
          <p:cNvSpPr txBox="1">
            <a:spLocks noChangeArrowheads="1"/>
          </p:cNvSpPr>
          <p:nvPr/>
        </p:nvSpPr>
        <p:spPr bwMode="auto">
          <a:xfrm>
            <a:off x="3810000" y="4232275"/>
            <a:ext cx="5181600" cy="460375"/>
          </a:xfrm>
          <a:prstGeom prst="rect">
            <a:avLst/>
          </a:prstGeom>
          <a:solidFill>
            <a:schemeClr val="bg1"/>
          </a:solidFill>
          <a:ln w="9525">
            <a:noFill/>
            <a:miter lim="800000"/>
            <a:headEnd/>
            <a:tailEnd/>
          </a:ln>
        </p:spPr>
        <p:txBody>
          <a:bodyPr>
            <a:spAutoFit/>
          </a:bodyPr>
          <a:lstStyle/>
          <a:p>
            <a:endParaRPr lang="en-US" sz="2400"/>
          </a:p>
        </p:txBody>
      </p:sp>
      <p:sp>
        <p:nvSpPr>
          <p:cNvPr id="13" name="TextBox 12"/>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pic>
        <p:nvPicPr>
          <p:cNvPr id="51202" name="Picture 2"/>
          <p:cNvPicPr>
            <a:picLocks noChangeAspect="1" noChangeArrowheads="1"/>
          </p:cNvPicPr>
          <p:nvPr/>
        </p:nvPicPr>
        <p:blipFill>
          <a:blip r:embed="rId3" cstate="print"/>
          <a:srcRect/>
          <a:stretch>
            <a:fillRect/>
          </a:stretch>
        </p:blipFill>
        <p:spPr bwMode="auto">
          <a:xfrm>
            <a:off x="3152775" y="457200"/>
            <a:ext cx="5915025" cy="6400800"/>
          </a:xfrm>
          <a:prstGeom prst="rect">
            <a:avLst/>
          </a:prstGeom>
          <a:noFill/>
          <a:ln w="9525">
            <a:noFill/>
            <a:miter lim="800000"/>
            <a:headEnd/>
            <a:tailEnd/>
          </a:ln>
        </p:spPr>
      </p:pic>
      <p:sp>
        <p:nvSpPr>
          <p:cNvPr id="7" name="Rectangle 10"/>
          <p:cNvSpPr>
            <a:spLocks noChangeArrowheads="1"/>
          </p:cNvSpPr>
          <p:nvPr/>
        </p:nvSpPr>
        <p:spPr bwMode="auto">
          <a:xfrm>
            <a:off x="3208338" y="5966178"/>
            <a:ext cx="5791200" cy="304800"/>
          </a:xfrm>
          <a:prstGeom prst="rect">
            <a:avLst/>
          </a:prstGeom>
          <a:noFill/>
          <a:ln w="28575" algn="ctr">
            <a:solidFill>
              <a:srgbClr val="0000FF"/>
            </a:solidFill>
            <a:round/>
            <a:headEnd/>
            <a:tailEnd/>
          </a:ln>
        </p:spPr>
        <p:txBody>
          <a:bodyPr/>
          <a:lstStyle/>
          <a:p>
            <a:pPr defTabSz="1357313"/>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3581400" y="685800"/>
            <a:ext cx="5562600" cy="6172200"/>
          </a:xfrm>
          <a:prstGeom prst="rect">
            <a:avLst/>
          </a:prstGeom>
          <a:noFill/>
          <a:ln w="9525">
            <a:noFill/>
            <a:miter lim="800000"/>
            <a:headEnd/>
            <a:tailEnd/>
          </a:ln>
        </p:spPr>
      </p:pic>
      <p:sp>
        <p:nvSpPr>
          <p:cNvPr id="100357" name="Title 1"/>
          <p:cNvSpPr>
            <a:spLocks noGrp="1"/>
          </p:cNvSpPr>
          <p:nvPr>
            <p:ph type="title"/>
          </p:nvPr>
        </p:nvSpPr>
        <p:spPr>
          <a:xfrm>
            <a:off x="152400" y="0"/>
            <a:ext cx="8229600" cy="685800"/>
          </a:xfrm>
        </p:spPr>
        <p:txBody>
          <a:bodyPr>
            <a:normAutofit/>
          </a:bodyPr>
          <a:lstStyle/>
          <a:p>
            <a:r>
              <a:rPr lang="en-US" sz="2400" i="1" dirty="0" smtClean="0">
                <a:solidFill>
                  <a:schemeClr val="tx1"/>
                </a:solidFill>
                <a:latin typeface="+mj-lt"/>
              </a:rPr>
              <a:t>COL Report Page 2</a:t>
            </a:r>
          </a:p>
        </p:txBody>
      </p:sp>
      <p:sp>
        <p:nvSpPr>
          <p:cNvPr id="13" name="TextBox 12"/>
          <p:cNvSpPr txBox="1"/>
          <p:nvPr/>
        </p:nvSpPr>
        <p:spPr>
          <a:xfrm>
            <a:off x="5334000" y="5257800"/>
            <a:ext cx="3657600" cy="276999"/>
          </a:xfrm>
          <a:prstGeom prst="rect">
            <a:avLst/>
          </a:prstGeom>
          <a:solidFill>
            <a:srgbClr val="FFFF00"/>
          </a:solidFill>
          <a:ln w="28575">
            <a:solidFill>
              <a:schemeClr val="tx1"/>
            </a:solidFill>
          </a:ln>
        </p:spPr>
        <p:txBody>
          <a:bodyPr wrap="square" rtlCol="0">
            <a:spAutoFit/>
          </a:bodyPr>
          <a:lstStyle/>
          <a:p>
            <a:r>
              <a:rPr lang="en-US" sz="1200" b="1" dirty="0" smtClean="0"/>
              <a:t>Cumulative percentage must remain below 50%</a:t>
            </a:r>
            <a:endParaRPr lang="en-US" sz="1200" b="1" dirty="0"/>
          </a:p>
        </p:txBody>
      </p:sp>
      <p:sp>
        <p:nvSpPr>
          <p:cNvPr id="15" name="TextBox 14"/>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11" name="Right Brace 10"/>
          <p:cNvSpPr/>
          <p:nvPr/>
        </p:nvSpPr>
        <p:spPr>
          <a:xfrm>
            <a:off x="4800600" y="5181600"/>
            <a:ext cx="457200" cy="381000"/>
          </a:xfrm>
          <a:prstGeom prst="rightBrace">
            <a:avLst>
              <a:gd name="adj1" fmla="val 8333"/>
              <a:gd name="adj2" fmla="val 50000"/>
            </a:avLst>
          </a:prstGeom>
          <a:solidFill>
            <a:schemeClr val="bg1">
              <a:alpha val="0"/>
            </a:schemeClr>
          </a:solidFill>
          <a:ln w="2540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8"/>
          <p:cNvSpPr txBox="1">
            <a:spLocks noChangeArrowheads="1"/>
          </p:cNvSpPr>
          <p:nvPr/>
        </p:nvSpPr>
        <p:spPr bwMode="auto">
          <a:xfrm>
            <a:off x="5029200" y="2660650"/>
            <a:ext cx="2971800" cy="277813"/>
          </a:xfrm>
          <a:prstGeom prst="rect">
            <a:avLst/>
          </a:prstGeom>
          <a:solidFill>
            <a:srgbClr val="FFFF00"/>
          </a:solidFill>
          <a:ln w="28575">
            <a:solidFill>
              <a:schemeClr val="tx1"/>
            </a:solidFill>
            <a:miter lim="800000"/>
            <a:headEnd/>
            <a:tailEnd/>
          </a:ln>
        </p:spPr>
        <p:txBody>
          <a:bodyPr>
            <a:spAutoFit/>
          </a:bodyPr>
          <a:lstStyle/>
          <a:p>
            <a:pPr algn="ctr"/>
            <a:r>
              <a:rPr lang="en-US" sz="1200" b="1"/>
              <a:t>Up to 5 lines of text</a:t>
            </a:r>
          </a:p>
        </p:txBody>
      </p:sp>
      <p:sp>
        <p:nvSpPr>
          <p:cNvPr id="9" name="TextBox 8"/>
          <p:cNvSpPr txBox="1">
            <a:spLocks noChangeArrowheads="1"/>
          </p:cNvSpPr>
          <p:nvPr/>
        </p:nvSpPr>
        <p:spPr bwMode="auto">
          <a:xfrm>
            <a:off x="5029200" y="1981200"/>
            <a:ext cx="2971800" cy="277813"/>
          </a:xfrm>
          <a:prstGeom prst="rect">
            <a:avLst/>
          </a:prstGeom>
          <a:solidFill>
            <a:srgbClr val="FFFF00"/>
          </a:solidFill>
          <a:ln w="28575">
            <a:solidFill>
              <a:schemeClr val="tx1"/>
            </a:solidFill>
            <a:miter lim="800000"/>
            <a:headEnd/>
            <a:tailEnd/>
          </a:ln>
        </p:spPr>
        <p:txBody>
          <a:bodyPr>
            <a:spAutoFit/>
          </a:bodyPr>
          <a:lstStyle/>
          <a:p>
            <a:pPr algn="ctr"/>
            <a:r>
              <a:rPr lang="en-US" sz="1200" b="1"/>
              <a:t>Up to 5 lines of text</a:t>
            </a:r>
          </a:p>
        </p:txBody>
      </p:sp>
      <p:sp>
        <p:nvSpPr>
          <p:cNvPr id="12" name="TextBox 7"/>
          <p:cNvSpPr txBox="1">
            <a:spLocks noChangeArrowheads="1"/>
          </p:cNvSpPr>
          <p:nvPr/>
        </p:nvSpPr>
        <p:spPr bwMode="auto">
          <a:xfrm>
            <a:off x="76200" y="1295400"/>
            <a:ext cx="3276600" cy="5016758"/>
          </a:xfrm>
          <a:prstGeom prst="rect">
            <a:avLst/>
          </a:prstGeom>
          <a:noFill/>
          <a:ln w="9525">
            <a:noFill/>
            <a:miter lim="800000"/>
            <a:headEnd/>
            <a:tailEnd/>
          </a:ln>
        </p:spPr>
        <p:txBody>
          <a:bodyPr>
            <a:spAutoFit/>
          </a:bodyPr>
          <a:lstStyle/>
          <a:p>
            <a:endParaRPr lang="en-US" sz="1600" b="1" dirty="0"/>
          </a:p>
          <a:p>
            <a:pPr>
              <a:buFont typeface="Arial" charset="0"/>
              <a:buChar char="•"/>
            </a:pPr>
            <a:r>
              <a:rPr lang="en-US" sz="1600" b="1" dirty="0"/>
              <a:t> </a:t>
            </a:r>
            <a:r>
              <a:rPr lang="en-US" sz="1600" b="1" dirty="0" smtClean="0"/>
              <a:t>Rater’s of COLs </a:t>
            </a:r>
            <a:r>
              <a:rPr lang="en-US" sz="1600" b="1" dirty="0"/>
              <a:t>will comment on the Officer’s </a:t>
            </a:r>
            <a:r>
              <a:rPr lang="en-US" sz="1600" b="1" dirty="0" smtClean="0"/>
              <a:t>potential</a:t>
            </a:r>
            <a:endParaRPr lang="en-US" sz="1600" b="1" dirty="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endParaRPr lang="en-US" sz="1600" b="1" dirty="0" smtClean="0"/>
          </a:p>
          <a:p>
            <a:pPr>
              <a:buFont typeface="Arial" charset="0"/>
              <a:buChar char="•"/>
            </a:pPr>
            <a:r>
              <a:rPr lang="en-US" sz="1600" b="1" dirty="0" smtClean="0"/>
              <a:t>  Senior Rater box check labels change from Company and Field Grade Officer forms</a:t>
            </a:r>
            <a:endParaRPr lang="en-US" sz="1600" b="1" dirty="0"/>
          </a:p>
          <a:p>
            <a:pPr>
              <a:buFont typeface="Arial" charset="0"/>
              <a:buChar char="•"/>
            </a:pPr>
            <a:endParaRPr lang="en-US" sz="1600" b="1" dirty="0"/>
          </a:p>
        </p:txBody>
      </p:sp>
      <p:sp>
        <p:nvSpPr>
          <p:cNvPr id="14" name="Rectangle 9"/>
          <p:cNvSpPr>
            <a:spLocks noChangeArrowheads="1"/>
          </p:cNvSpPr>
          <p:nvPr/>
        </p:nvSpPr>
        <p:spPr bwMode="auto">
          <a:xfrm>
            <a:off x="3657600" y="2438400"/>
            <a:ext cx="5486400" cy="914400"/>
          </a:xfrm>
          <a:prstGeom prst="rect">
            <a:avLst/>
          </a:prstGeom>
          <a:noFill/>
          <a:ln w="28575" algn="ctr">
            <a:solidFill>
              <a:srgbClr val="0000FF"/>
            </a:solidFill>
            <a:round/>
            <a:headEnd/>
            <a:tailEnd/>
          </a:ln>
        </p:spPr>
        <p:txBody>
          <a:bodyPr/>
          <a:lstStyle/>
          <a:p>
            <a:pPr defTabSz="1357313"/>
            <a:endParaRPr 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3" name="TextBox 3"/>
          <p:cNvSpPr txBox="1">
            <a:spLocks noChangeArrowheads="1"/>
          </p:cNvSpPr>
          <p:nvPr/>
        </p:nvSpPr>
        <p:spPr bwMode="auto">
          <a:xfrm>
            <a:off x="0" y="858414"/>
            <a:ext cx="6158204" cy="5786199"/>
          </a:xfrm>
          <a:prstGeom prst="rect">
            <a:avLst/>
          </a:prstGeom>
          <a:noFill/>
          <a:ln w="9525">
            <a:noFill/>
            <a:miter lim="800000"/>
            <a:headEnd/>
            <a:tailEnd/>
          </a:ln>
        </p:spPr>
        <p:txBody>
          <a:bodyPr wrap="square">
            <a:spAutoFit/>
          </a:bodyPr>
          <a:lstStyle/>
          <a:p>
            <a:pPr>
              <a:spcBef>
                <a:spcPts val="600"/>
              </a:spcBef>
              <a:buFont typeface="Wingdings" pitchFamily="2" charset="2"/>
              <a:buChar char="q"/>
            </a:pPr>
            <a:r>
              <a:rPr lang="en-US" sz="1600" b="1" dirty="0" smtClean="0">
                <a:solidFill>
                  <a:srgbClr val="000000"/>
                </a:solidFill>
                <a:latin typeface="Arial" pitchFamily="34" charset="0"/>
                <a:cs typeface="Arial" pitchFamily="34" charset="0"/>
              </a:rPr>
              <a:t>    </a:t>
            </a:r>
            <a:r>
              <a:rPr lang="en-US" sz="1600" b="1" dirty="0" smtClean="0">
                <a:solidFill>
                  <a:srgbClr val="000000"/>
                </a:solidFill>
                <a:cs typeface="Arial" pitchFamily="34" charset="0"/>
              </a:rPr>
              <a:t>Senior Leader focus for Evaluation Review</a:t>
            </a:r>
            <a:r>
              <a:rPr lang="en-US" sz="1600" b="1" dirty="0">
                <a:cs typeface="Arial" pitchFamily="34" charset="0"/>
              </a:rPr>
              <a:t>:</a:t>
            </a:r>
          </a:p>
          <a:p>
            <a:pPr lvl="1">
              <a:spcBef>
                <a:spcPts val="600"/>
              </a:spcBef>
              <a:buClr>
                <a:srgbClr val="00B050"/>
              </a:buClr>
              <a:buFont typeface="Wingdings" pitchFamily="2" charset="2"/>
              <a:buChar char="ü"/>
            </a:pPr>
            <a:r>
              <a:rPr lang="en-US" sz="1600" b="1" dirty="0" smtClean="0">
                <a:cs typeface="Arial" pitchFamily="34" charset="0"/>
              </a:rPr>
              <a:t>  Re-establish </a:t>
            </a:r>
            <a:r>
              <a:rPr lang="en-US" sz="1600" b="1" dirty="0">
                <a:cs typeface="Arial" pitchFamily="34" charset="0"/>
              </a:rPr>
              <a:t>the company grade box </a:t>
            </a:r>
            <a:r>
              <a:rPr lang="en-US" sz="1600" b="1" dirty="0" smtClean="0">
                <a:cs typeface="Arial" pitchFamily="34" charset="0"/>
              </a:rPr>
              <a:t>check</a:t>
            </a:r>
          </a:p>
          <a:p>
            <a:pPr lvl="1">
              <a:spcBef>
                <a:spcPts val="600"/>
              </a:spcBef>
              <a:buClr>
                <a:srgbClr val="00B050"/>
              </a:buClr>
              <a:buFont typeface="Wingdings" pitchFamily="2" charset="2"/>
              <a:buChar char="ü"/>
            </a:pPr>
            <a:r>
              <a:rPr lang="en-US" sz="1600" b="1" dirty="0" smtClean="0">
                <a:cs typeface="Arial" pitchFamily="34" charset="0"/>
              </a:rPr>
              <a:t>  Reduce the frequency of reports</a:t>
            </a:r>
          </a:p>
          <a:p>
            <a:pPr marL="690563" lvl="1" indent="-233363">
              <a:spcBef>
                <a:spcPts val="600"/>
              </a:spcBef>
              <a:buFont typeface="Wingdings" pitchFamily="2" charset="2"/>
              <a:buChar char="§"/>
            </a:pPr>
            <a:r>
              <a:rPr lang="en-US" sz="1600" b="1" dirty="0" smtClean="0">
                <a:cs typeface="Arial" pitchFamily="34" charset="0"/>
              </a:rPr>
              <a:t>Establish </a:t>
            </a:r>
            <a:r>
              <a:rPr lang="en-US" sz="1600" b="1" dirty="0">
                <a:cs typeface="Arial" pitchFamily="34" charset="0"/>
              </a:rPr>
              <a:t>and enforce </a:t>
            </a:r>
            <a:r>
              <a:rPr lang="en-US" sz="1600" b="1" dirty="0" smtClean="0">
                <a:cs typeface="Arial" pitchFamily="34" charset="0"/>
              </a:rPr>
              <a:t>rater </a:t>
            </a:r>
            <a:r>
              <a:rPr lang="en-US" sz="1600" b="1" dirty="0">
                <a:cs typeface="Arial" pitchFamily="34" charset="0"/>
              </a:rPr>
              <a:t>accountability</a:t>
            </a:r>
          </a:p>
          <a:p>
            <a:pPr marL="690563" lvl="1" indent="-233363">
              <a:spcBef>
                <a:spcPts val="600"/>
              </a:spcBef>
              <a:buFont typeface="Wingdings" pitchFamily="2" charset="2"/>
              <a:buChar char="§"/>
            </a:pPr>
            <a:r>
              <a:rPr lang="en-US" sz="1600" b="1" dirty="0" smtClean="0">
                <a:cs typeface="Arial" pitchFamily="34" charset="0"/>
              </a:rPr>
              <a:t>Strengthens relationship to </a:t>
            </a:r>
            <a:r>
              <a:rPr lang="en-US" sz="1600" b="1" dirty="0">
                <a:cs typeface="Arial" pitchFamily="34" charset="0"/>
              </a:rPr>
              <a:t>leadership </a:t>
            </a:r>
            <a:r>
              <a:rPr lang="en-US" sz="1600" b="1" dirty="0" smtClean="0">
                <a:cs typeface="Arial" pitchFamily="34" charset="0"/>
              </a:rPr>
              <a:t>doctrine</a:t>
            </a:r>
          </a:p>
          <a:p>
            <a:pPr marL="690563" lvl="1" indent="-233363">
              <a:spcBef>
                <a:spcPts val="600"/>
              </a:spcBef>
            </a:pPr>
            <a:r>
              <a:rPr lang="en-US" sz="1600" b="1" dirty="0" smtClean="0">
                <a:cs typeface="Arial" pitchFamily="34" charset="0"/>
              </a:rPr>
              <a:t>(ADP 6-22)</a:t>
            </a:r>
          </a:p>
          <a:p>
            <a:pPr marL="690563" lvl="1" indent="-233363">
              <a:spcBef>
                <a:spcPts val="600"/>
              </a:spcBef>
              <a:buFont typeface="Wingdings" pitchFamily="2" charset="2"/>
              <a:buChar char="§"/>
            </a:pPr>
            <a:r>
              <a:rPr lang="en-US" sz="1600" b="1" dirty="0" smtClean="0">
                <a:cs typeface="Arial" pitchFamily="34" charset="0"/>
              </a:rPr>
              <a:t>Incorporate </a:t>
            </a:r>
            <a:r>
              <a:rPr lang="en-US" sz="1600" b="1" dirty="0">
                <a:cs typeface="Arial" pitchFamily="34" charset="0"/>
              </a:rPr>
              <a:t>ability to document, “data mine</a:t>
            </a:r>
            <a:r>
              <a:rPr lang="en-US" sz="1600" b="1" dirty="0" smtClean="0">
                <a:cs typeface="Arial" pitchFamily="34" charset="0"/>
              </a:rPr>
              <a:t>” </a:t>
            </a:r>
            <a:r>
              <a:rPr lang="en-US" sz="1600" b="1" dirty="0">
                <a:cs typeface="Arial" pitchFamily="34" charset="0"/>
              </a:rPr>
              <a:t>and identify talent</a:t>
            </a:r>
          </a:p>
          <a:p>
            <a:pPr marL="690563" lvl="1" indent="-233363">
              <a:spcBef>
                <a:spcPts val="600"/>
              </a:spcBef>
              <a:buFont typeface="Wingdings" pitchFamily="2" charset="2"/>
              <a:buChar char="§"/>
            </a:pPr>
            <a:r>
              <a:rPr lang="en-US" sz="1600" b="1" dirty="0" smtClean="0">
                <a:cs typeface="Arial" pitchFamily="34" charset="0"/>
              </a:rPr>
              <a:t>Address </a:t>
            </a:r>
            <a:r>
              <a:rPr lang="en-US" sz="1600" b="1" dirty="0">
                <a:cs typeface="Arial" pitchFamily="34" charset="0"/>
              </a:rPr>
              <a:t>the “one size may not fit all” assessment of different skills and competencies at different </a:t>
            </a:r>
            <a:r>
              <a:rPr lang="en-US" sz="1600" b="1" dirty="0" smtClean="0">
                <a:cs typeface="Arial" pitchFamily="34" charset="0"/>
              </a:rPr>
              <a:t>grades</a:t>
            </a:r>
          </a:p>
          <a:p>
            <a:pPr marL="690563" lvl="1" indent="-233363">
              <a:spcBef>
                <a:spcPts val="600"/>
              </a:spcBef>
              <a:buFont typeface="Wingdings" pitchFamily="2" charset="2"/>
              <a:buChar char="§"/>
            </a:pPr>
            <a:r>
              <a:rPr lang="en-US" sz="1600" b="1" dirty="0" smtClean="0">
                <a:cs typeface="Arial" pitchFamily="34" charset="0"/>
              </a:rPr>
              <a:t>Keep the OER relevant and adaptive</a:t>
            </a:r>
          </a:p>
          <a:p>
            <a:pPr>
              <a:spcBef>
                <a:spcPts val="600"/>
              </a:spcBef>
              <a:buFont typeface="Wingdings" pitchFamily="2" charset="2"/>
              <a:buChar char="q"/>
            </a:pPr>
            <a:r>
              <a:rPr lang="en-US" sz="1600" b="1" dirty="0" smtClean="0">
                <a:cs typeface="Arial" pitchFamily="34" charset="0"/>
              </a:rPr>
              <a:t>    SECARMY guidance (9 </a:t>
            </a:r>
            <a:r>
              <a:rPr lang="en-US" sz="1600" b="1" dirty="0">
                <a:cs typeface="Arial" pitchFamily="34" charset="0"/>
              </a:rPr>
              <a:t>Mar </a:t>
            </a:r>
            <a:r>
              <a:rPr lang="en-US" sz="1600" b="1" dirty="0" smtClean="0">
                <a:cs typeface="Arial" pitchFamily="34" charset="0"/>
              </a:rPr>
              <a:t>11):</a:t>
            </a:r>
            <a:endParaRPr lang="en-US" sz="1600" b="1" dirty="0">
              <a:cs typeface="Arial" pitchFamily="34" charset="0"/>
            </a:endParaRPr>
          </a:p>
          <a:p>
            <a:pPr marL="690563" lvl="1" indent="-233363">
              <a:spcBef>
                <a:spcPts val="600"/>
              </a:spcBef>
              <a:buFont typeface="Wingdings" pitchFamily="2" charset="2"/>
              <a:buChar char="§"/>
            </a:pPr>
            <a:r>
              <a:rPr lang="en-US" sz="1600" b="1" dirty="0" smtClean="0">
                <a:cs typeface="Arial" pitchFamily="34" charset="0"/>
              </a:rPr>
              <a:t>Ensure </a:t>
            </a:r>
            <a:r>
              <a:rPr lang="en-US" sz="1600" b="1" dirty="0">
                <a:cs typeface="Arial" pitchFamily="34" charset="0"/>
              </a:rPr>
              <a:t>responsibilities are clearly defined and vested with appropriate individuals</a:t>
            </a:r>
          </a:p>
          <a:p>
            <a:pPr marL="690563" lvl="1" indent="-233363">
              <a:spcBef>
                <a:spcPts val="600"/>
              </a:spcBef>
              <a:buFont typeface="Wingdings" pitchFamily="2" charset="2"/>
              <a:buChar char="§"/>
            </a:pPr>
            <a:r>
              <a:rPr lang="en-US" sz="1600" b="1" dirty="0" smtClean="0">
                <a:cs typeface="Arial" pitchFamily="34" charset="0"/>
              </a:rPr>
              <a:t>Assess </a:t>
            </a:r>
            <a:r>
              <a:rPr lang="en-US" sz="1600" b="1" dirty="0">
                <a:cs typeface="Arial" pitchFamily="34" charset="0"/>
              </a:rPr>
              <a:t>the usefulness of Academic Evaluation Reports</a:t>
            </a:r>
          </a:p>
          <a:p>
            <a:pPr marL="690563" lvl="1" indent="-233363">
              <a:spcBef>
                <a:spcPts val="600"/>
              </a:spcBef>
              <a:buFont typeface="Wingdings" pitchFamily="2" charset="2"/>
              <a:buChar char="§"/>
            </a:pPr>
            <a:r>
              <a:rPr lang="en-US" sz="1600" b="1" dirty="0" smtClean="0">
                <a:cs typeface="Arial" pitchFamily="34" charset="0"/>
              </a:rPr>
              <a:t>Identify </a:t>
            </a:r>
            <a:r>
              <a:rPr lang="en-US" sz="1600" b="1" dirty="0">
                <a:cs typeface="Arial" pitchFamily="34" charset="0"/>
              </a:rPr>
              <a:t>clear standards to assist raters with drafting evaluation reports </a:t>
            </a:r>
            <a:r>
              <a:rPr lang="en-US" sz="1600" b="1" dirty="0" smtClean="0">
                <a:cs typeface="Arial" pitchFamily="34" charset="0"/>
              </a:rPr>
              <a:t>  </a:t>
            </a:r>
            <a:endParaRPr lang="en-US" sz="1600" b="1" dirty="0">
              <a:cs typeface="Arial" pitchFamily="34" charset="0"/>
            </a:endParaRPr>
          </a:p>
          <a:p>
            <a:pPr>
              <a:spcBef>
                <a:spcPts val="600"/>
              </a:spcBef>
              <a:buFont typeface="Wingdings" pitchFamily="2" charset="2"/>
              <a:buChar char="q"/>
            </a:pPr>
            <a:endParaRPr lang="en-US" sz="1600" b="1" dirty="0">
              <a:latin typeface="Arial" pitchFamily="34" charset="0"/>
              <a:cs typeface="Arial" pitchFamily="34" charset="0"/>
            </a:endParaRPr>
          </a:p>
        </p:txBody>
      </p:sp>
      <p:sp>
        <p:nvSpPr>
          <p:cNvPr id="14" name="TextBox 17"/>
          <p:cNvSpPr txBox="1">
            <a:spLocks noChangeArrowheads="1"/>
          </p:cNvSpPr>
          <p:nvPr/>
        </p:nvSpPr>
        <p:spPr bwMode="auto">
          <a:xfrm>
            <a:off x="6103514" y="1383832"/>
            <a:ext cx="2959100" cy="3785652"/>
          </a:xfrm>
          <a:prstGeom prst="rect">
            <a:avLst/>
          </a:prstGeom>
          <a:solidFill>
            <a:srgbClr val="FFFFCC"/>
          </a:solidFill>
          <a:ln w="9525">
            <a:solidFill>
              <a:schemeClr val="tx1"/>
            </a:solidFill>
            <a:miter lim="800000"/>
            <a:headEnd/>
            <a:tailEnd/>
          </a:ln>
        </p:spPr>
        <p:txBody>
          <a:bodyPr wrap="square">
            <a:spAutoFit/>
          </a:bodyPr>
          <a:lstStyle/>
          <a:p>
            <a:pPr algn="ctr"/>
            <a:r>
              <a:rPr lang="en-US" sz="1600" b="1" u="sng" dirty="0">
                <a:latin typeface="Arial" pitchFamily="34" charset="0"/>
                <a:cs typeface="Arial" pitchFamily="34" charset="0"/>
              </a:rPr>
              <a:t>Informed </a:t>
            </a:r>
            <a:r>
              <a:rPr lang="en-US" sz="1600" b="1" u="sng" dirty="0" smtClean="0">
                <a:latin typeface="Arial" pitchFamily="34" charset="0"/>
                <a:cs typeface="Arial" pitchFamily="34" charset="0"/>
              </a:rPr>
              <a:t>By:</a:t>
            </a:r>
          </a:p>
          <a:p>
            <a:pPr algn="ctr"/>
            <a:endParaRPr lang="en-US" sz="1600" b="1" u="sng" dirty="0">
              <a:latin typeface="Arial" pitchFamily="34" charset="0"/>
              <a:cs typeface="Arial" pitchFamily="34" charset="0"/>
            </a:endParaRPr>
          </a:p>
          <a:p>
            <a:pPr marL="168275" indent="-168275">
              <a:buFont typeface="Wingdings" pitchFamily="2" charset="2"/>
              <a:buChar char="§"/>
            </a:pPr>
            <a:r>
              <a:rPr lang="en-US" sz="1600" b="1" dirty="0" smtClean="0">
                <a:latin typeface="Arial" pitchFamily="34" charset="0"/>
                <a:cs typeface="Arial" pitchFamily="34" charset="0"/>
              </a:rPr>
              <a:t>36</a:t>
            </a:r>
            <a:r>
              <a:rPr lang="en-US" sz="1600" b="1" baseline="30000" dirty="0" smtClean="0">
                <a:latin typeface="Arial" pitchFamily="34" charset="0"/>
                <a:cs typeface="Arial" pitchFamily="34" charset="0"/>
              </a:rPr>
              <a:t>th</a:t>
            </a:r>
            <a:r>
              <a:rPr lang="en-US" sz="1600" b="1" dirty="0" smtClean="0">
                <a:latin typeface="Arial" pitchFamily="34" charset="0"/>
                <a:cs typeface="Arial" pitchFamily="34" charset="0"/>
              </a:rPr>
              <a:t> and 37</a:t>
            </a:r>
            <a:r>
              <a:rPr lang="en-US" sz="1600" b="1" baseline="30000" dirty="0" smtClean="0">
                <a:latin typeface="Arial" pitchFamily="34" charset="0"/>
                <a:cs typeface="Arial" pitchFamily="34" charset="0"/>
              </a:rPr>
              <a:t>th</a:t>
            </a:r>
            <a:r>
              <a:rPr lang="en-US" sz="1600" b="1" dirty="0" smtClean="0">
                <a:latin typeface="Arial" pitchFamily="34" charset="0"/>
                <a:cs typeface="Arial" pitchFamily="34" charset="0"/>
              </a:rPr>
              <a:t> CSA framing guidance</a:t>
            </a:r>
            <a:endParaRPr lang="en-US" sz="1400" b="1" dirty="0" smtClean="0">
              <a:latin typeface="Arial" pitchFamily="34" charset="0"/>
              <a:cs typeface="Arial" pitchFamily="34" charset="0"/>
            </a:endParaRPr>
          </a:p>
          <a:p>
            <a:pPr marL="168275" indent="-168275">
              <a:buFont typeface="Wingdings" pitchFamily="2" charset="2"/>
              <a:buChar char="§"/>
            </a:pPr>
            <a:r>
              <a:rPr lang="en-US" sz="1600" b="1" dirty="0" smtClean="0">
                <a:latin typeface="Arial" pitchFamily="34" charset="0"/>
                <a:cs typeface="Arial" pitchFamily="34" charset="0"/>
              </a:rPr>
              <a:t>Other </a:t>
            </a:r>
            <a:r>
              <a:rPr lang="en-US" sz="1600" b="1" dirty="0">
                <a:latin typeface="Arial" pitchFamily="34" charset="0"/>
                <a:cs typeface="Arial" pitchFamily="34" charset="0"/>
              </a:rPr>
              <a:t>Services and Industry review</a:t>
            </a:r>
          </a:p>
          <a:p>
            <a:pPr marL="168275" indent="-168275">
              <a:buFont typeface="Wingdings" pitchFamily="2" charset="2"/>
              <a:buChar char="§"/>
            </a:pPr>
            <a:r>
              <a:rPr lang="en-US" sz="1600" b="1" dirty="0" smtClean="0">
                <a:latin typeface="Arial" pitchFamily="34" charset="0"/>
                <a:cs typeface="Arial" pitchFamily="34" charset="0"/>
              </a:rPr>
              <a:t>Officer </a:t>
            </a:r>
            <a:r>
              <a:rPr lang="en-US" sz="1600" b="1" dirty="0">
                <a:latin typeface="Arial" pitchFamily="34" charset="0"/>
                <a:cs typeface="Arial" pitchFamily="34" charset="0"/>
              </a:rPr>
              <a:t>Selection Board AARs </a:t>
            </a:r>
          </a:p>
          <a:p>
            <a:pPr marL="168275" indent="-168275">
              <a:buFont typeface="Wingdings" pitchFamily="2" charset="2"/>
              <a:buChar char="§"/>
            </a:pPr>
            <a:r>
              <a:rPr lang="en-US" sz="1600" b="1" dirty="0" smtClean="0">
                <a:latin typeface="Arial" pitchFamily="34" charset="0"/>
                <a:cs typeface="Arial" pitchFamily="34" charset="0"/>
              </a:rPr>
              <a:t>Profession </a:t>
            </a:r>
            <a:r>
              <a:rPr lang="en-US" sz="1600" b="1" dirty="0">
                <a:latin typeface="Arial" pitchFamily="34" charset="0"/>
                <a:cs typeface="Arial" pitchFamily="34" charset="0"/>
              </a:rPr>
              <a:t>of Arms Forum</a:t>
            </a:r>
          </a:p>
          <a:p>
            <a:pPr marL="168275" indent="-168275">
              <a:buFont typeface="Wingdings" pitchFamily="2" charset="2"/>
              <a:buChar char="§"/>
            </a:pPr>
            <a:r>
              <a:rPr lang="en-US" sz="1600" b="1" dirty="0" smtClean="0">
                <a:latin typeface="Arial" pitchFamily="34" charset="0"/>
                <a:cs typeface="Arial" pitchFamily="34" charset="0"/>
              </a:rPr>
              <a:t>OPMS </a:t>
            </a:r>
            <a:r>
              <a:rPr lang="en-US" sz="1600" b="1" dirty="0">
                <a:latin typeface="Arial" pitchFamily="34" charset="0"/>
                <a:cs typeface="Arial" pitchFamily="34" charset="0"/>
              </a:rPr>
              <a:t>CoCs and </a:t>
            </a:r>
            <a:r>
              <a:rPr lang="en-US" sz="1600" b="1" dirty="0" smtClean="0">
                <a:latin typeface="Arial" pitchFamily="34" charset="0"/>
                <a:cs typeface="Arial" pitchFamily="34" charset="0"/>
              </a:rPr>
              <a:t>GOSCs</a:t>
            </a:r>
            <a:endParaRPr lang="en-US" sz="1600" b="1" dirty="0">
              <a:latin typeface="Arial" pitchFamily="34" charset="0"/>
              <a:cs typeface="Arial" pitchFamily="34" charset="0"/>
            </a:endParaRPr>
          </a:p>
          <a:p>
            <a:pPr marL="168275" indent="-168275">
              <a:buFont typeface="Wingdings" pitchFamily="2" charset="2"/>
              <a:buChar char="§"/>
            </a:pPr>
            <a:r>
              <a:rPr lang="en-US" sz="1600" b="1" dirty="0" smtClean="0">
                <a:latin typeface="Arial" pitchFamily="34" charset="0"/>
                <a:cs typeface="Arial" pitchFamily="34" charset="0"/>
              </a:rPr>
              <a:t>Army </a:t>
            </a:r>
            <a:r>
              <a:rPr lang="en-US" sz="1600" b="1" dirty="0">
                <a:latin typeface="Arial" pitchFamily="34" charset="0"/>
                <a:cs typeface="Arial" pitchFamily="34" charset="0"/>
              </a:rPr>
              <a:t>White Paper, The Profession of Arms</a:t>
            </a:r>
          </a:p>
          <a:p>
            <a:pPr marL="168275" indent="-168275">
              <a:buFont typeface="Wingdings" pitchFamily="2" charset="2"/>
              <a:buChar char="§"/>
            </a:pPr>
            <a:r>
              <a:rPr lang="en-US" sz="1600" b="1" dirty="0" smtClean="0">
                <a:latin typeface="Arial" pitchFamily="34" charset="0"/>
                <a:cs typeface="Arial" pitchFamily="34" charset="0"/>
              </a:rPr>
              <a:t>Army </a:t>
            </a:r>
            <a:r>
              <a:rPr lang="en-US" sz="1600" b="1" dirty="0">
                <a:latin typeface="Arial" pitchFamily="34" charset="0"/>
                <a:cs typeface="Arial" pitchFamily="34" charset="0"/>
              </a:rPr>
              <a:t>Leader Development </a:t>
            </a:r>
            <a:r>
              <a:rPr lang="en-US" sz="1600" b="1" dirty="0" smtClean="0">
                <a:latin typeface="Arial" pitchFamily="34" charset="0"/>
                <a:cs typeface="Arial" pitchFamily="34" charset="0"/>
              </a:rPr>
              <a:t>Strategy</a:t>
            </a:r>
            <a:endParaRPr lang="en-US" sz="1600" b="1" dirty="0">
              <a:latin typeface="Arial" pitchFamily="34" charset="0"/>
              <a:cs typeface="Arial" pitchFamily="34" charset="0"/>
            </a:endParaRPr>
          </a:p>
          <a:p>
            <a:pPr marL="168275" indent="-168275">
              <a:buFont typeface="Wingdings" pitchFamily="2" charset="2"/>
              <a:buChar char="§"/>
            </a:pPr>
            <a:r>
              <a:rPr lang="en-US" sz="1600" b="1" dirty="0" smtClean="0">
                <a:latin typeface="Arial" pitchFamily="34" charset="0"/>
                <a:cs typeface="Arial" pitchFamily="34" charset="0"/>
              </a:rPr>
              <a:t>ADRP 6-22</a:t>
            </a:r>
          </a:p>
        </p:txBody>
      </p:sp>
      <p:sp>
        <p:nvSpPr>
          <p:cNvPr id="15" name="Rectangle 14"/>
          <p:cNvSpPr/>
          <p:nvPr/>
        </p:nvSpPr>
        <p:spPr>
          <a:xfrm>
            <a:off x="-1" y="6187620"/>
            <a:ext cx="9144001" cy="338554"/>
          </a:xfrm>
          <a:prstGeom prst="rect">
            <a:avLst/>
          </a:prstGeom>
          <a:solidFill>
            <a:srgbClr val="FFFF00"/>
          </a:solidFill>
          <a:ln w="28575">
            <a:solidFill>
              <a:schemeClr val="tx1"/>
            </a:solidFill>
          </a:ln>
        </p:spPr>
        <p:txBody>
          <a:bodyPr wrap="square">
            <a:spAutoFit/>
          </a:bodyPr>
          <a:lstStyle/>
          <a:p>
            <a:pPr algn="ctr"/>
            <a:r>
              <a:rPr lang="en-US" sz="1600" b="1" dirty="0" smtClean="0">
                <a:solidFill>
                  <a:srgbClr val="000000"/>
                </a:solidFill>
                <a:latin typeface="Arial" pitchFamily="34" charset="0"/>
                <a:cs typeface="Arial" pitchFamily="34" charset="0"/>
              </a:rPr>
              <a:t>OER remains the primary tool documenting officer performance and potential</a:t>
            </a:r>
          </a:p>
        </p:txBody>
      </p:sp>
      <p:sp>
        <p:nvSpPr>
          <p:cNvPr id="16" name="Title 15"/>
          <p:cNvSpPr>
            <a:spLocks noGrp="1"/>
          </p:cNvSpPr>
          <p:nvPr>
            <p:ph type="title"/>
          </p:nvPr>
        </p:nvSpPr>
        <p:spPr>
          <a:xfrm>
            <a:off x="457200" y="0"/>
            <a:ext cx="8229600" cy="563562"/>
          </a:xfrm>
        </p:spPr>
        <p:txBody>
          <a:bodyPr>
            <a:normAutofit/>
          </a:bodyPr>
          <a:lstStyle/>
          <a:p>
            <a:r>
              <a:rPr lang="en-US" sz="2400" b="1" i="1" dirty="0" smtClean="0">
                <a:solidFill>
                  <a:schemeClr val="tx1"/>
                </a:solidFill>
                <a:latin typeface="+mj-lt"/>
              </a:rPr>
              <a:t>Background</a:t>
            </a:r>
            <a:endParaRPr lang="en-US" sz="2400" b="1" i="1" dirty="0">
              <a:solidFill>
                <a:schemeClr val="tx1"/>
              </a:solidFill>
              <a:latin typeface="+mj-lt"/>
            </a:endParaRPr>
          </a:p>
        </p:txBody>
      </p:sp>
      <p:sp>
        <p:nvSpPr>
          <p:cNvPr id="12" name="TextBox 11"/>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2"/>
          <p:cNvSpPr>
            <a:spLocks noChangeArrowheads="1"/>
          </p:cNvSpPr>
          <p:nvPr/>
        </p:nvSpPr>
        <p:spPr bwMode="auto">
          <a:xfrm>
            <a:off x="304800" y="4368800"/>
            <a:ext cx="4724400" cy="762000"/>
          </a:xfrm>
          <a:prstGeom prst="rect">
            <a:avLst/>
          </a:prstGeom>
          <a:solidFill>
            <a:srgbClr val="92D050">
              <a:alpha val="39999"/>
            </a:srgbClr>
          </a:solidFill>
          <a:ln w="12700" algn="ctr">
            <a:solidFill>
              <a:schemeClr val="tx1"/>
            </a:solidFill>
            <a:round/>
            <a:headEnd/>
            <a:tailEnd/>
          </a:ln>
        </p:spPr>
        <p:txBody>
          <a:bodyPr/>
          <a:lstStyle/>
          <a:p>
            <a:pPr algn="r" defTabSz="1357313"/>
            <a:endParaRPr lang="en-US" sz="2400"/>
          </a:p>
        </p:txBody>
      </p:sp>
      <p:sp>
        <p:nvSpPr>
          <p:cNvPr id="100357" name="Title 1"/>
          <p:cNvSpPr>
            <a:spLocks noGrp="1"/>
          </p:cNvSpPr>
          <p:nvPr>
            <p:ph type="title"/>
          </p:nvPr>
        </p:nvSpPr>
        <p:spPr>
          <a:xfrm>
            <a:off x="152400" y="0"/>
            <a:ext cx="8229600" cy="685800"/>
          </a:xfrm>
        </p:spPr>
        <p:txBody>
          <a:bodyPr>
            <a:normAutofit/>
          </a:bodyPr>
          <a:lstStyle/>
          <a:p>
            <a:r>
              <a:rPr lang="en-US" sz="2400" i="1" dirty="0" smtClean="0">
                <a:solidFill>
                  <a:schemeClr val="tx1"/>
                </a:solidFill>
                <a:latin typeface="+mj-lt"/>
              </a:rPr>
              <a:t>Senior Rater Box Check</a:t>
            </a:r>
          </a:p>
        </p:txBody>
      </p:sp>
      <p:sp>
        <p:nvSpPr>
          <p:cNvPr id="8" name="Rectangle 7"/>
          <p:cNvSpPr/>
          <p:nvPr/>
        </p:nvSpPr>
        <p:spPr>
          <a:xfrm>
            <a:off x="1" y="823079"/>
            <a:ext cx="9144000" cy="3139321"/>
          </a:xfrm>
          <a:prstGeom prst="rect">
            <a:avLst/>
          </a:prstGeom>
          <a:noFill/>
        </p:spPr>
        <p:txBody>
          <a:bodyPr wrap="square">
            <a:spAutoFit/>
          </a:bodyPr>
          <a:lstStyle/>
          <a:p>
            <a:pPr fontAlgn="auto">
              <a:spcBef>
                <a:spcPts val="0"/>
              </a:spcBef>
              <a:spcAft>
                <a:spcPts val="0"/>
              </a:spcAft>
              <a:buFont typeface="Arial" pitchFamily="34" charset="0"/>
              <a:buChar char="•"/>
              <a:defRPr/>
            </a:pPr>
            <a:r>
              <a:rPr lang="en-US" sz="1600" b="1" dirty="0">
                <a:latin typeface="+mn-lt"/>
                <a:cs typeface="+mn-cs"/>
              </a:rPr>
              <a:t> </a:t>
            </a:r>
            <a:r>
              <a:rPr lang="en-US" sz="1400" b="1" dirty="0">
                <a:latin typeface="+mn-lt"/>
                <a:cs typeface="+mn-cs"/>
              </a:rPr>
              <a:t>No Rater “box check” </a:t>
            </a:r>
          </a:p>
          <a:p>
            <a:pPr fontAlgn="auto">
              <a:spcBef>
                <a:spcPts val="0"/>
              </a:spcBef>
              <a:spcAft>
                <a:spcPts val="0"/>
              </a:spcAft>
              <a:defRPr/>
            </a:pPr>
            <a:endParaRPr lang="en-US" sz="1400" b="1" dirty="0">
              <a:latin typeface="+mn-lt"/>
              <a:cs typeface="+mn-cs"/>
            </a:endParaRPr>
          </a:p>
          <a:p>
            <a:pPr fontAlgn="auto">
              <a:spcBef>
                <a:spcPts val="0"/>
              </a:spcBef>
              <a:spcAft>
                <a:spcPts val="0"/>
              </a:spcAft>
              <a:buFont typeface="Arial" pitchFamily="34" charset="0"/>
              <a:buChar char="•"/>
              <a:defRPr/>
            </a:pPr>
            <a:r>
              <a:rPr lang="en-US" sz="1400" b="1" dirty="0">
                <a:latin typeface="+mn-lt"/>
                <a:cs typeface="+mn-cs"/>
              </a:rPr>
              <a:t> Rater narrative comments focused on </a:t>
            </a:r>
            <a:r>
              <a:rPr lang="en-US" sz="1400" b="1" dirty="0" smtClean="0">
                <a:latin typeface="+mn-lt"/>
                <a:cs typeface="+mn-cs"/>
              </a:rPr>
              <a:t>performance and potential</a:t>
            </a:r>
            <a:endParaRPr lang="en-US" sz="1400" b="1" dirty="0">
              <a:latin typeface="+mn-lt"/>
              <a:cs typeface="+mn-cs"/>
            </a:endParaRPr>
          </a:p>
          <a:p>
            <a:pPr fontAlgn="auto">
              <a:spcBef>
                <a:spcPts val="0"/>
              </a:spcBef>
              <a:spcAft>
                <a:spcPts val="0"/>
              </a:spcAft>
              <a:defRPr/>
            </a:pPr>
            <a:endParaRPr lang="en-US" sz="1400" b="1" dirty="0">
              <a:latin typeface="+mn-lt"/>
              <a:cs typeface="+mn-cs"/>
            </a:endParaRPr>
          </a:p>
          <a:p>
            <a:pPr fontAlgn="auto">
              <a:spcBef>
                <a:spcPts val="0"/>
              </a:spcBef>
              <a:spcAft>
                <a:spcPts val="0"/>
              </a:spcAft>
              <a:buFont typeface="Arial" pitchFamily="34" charset="0"/>
              <a:buChar char="•"/>
              <a:defRPr/>
            </a:pPr>
            <a:r>
              <a:rPr lang="en-US" sz="1400" b="1" dirty="0">
                <a:latin typeface="+mn-lt"/>
                <a:cs typeface="+mn-cs"/>
              </a:rPr>
              <a:t> Change Box Check Terminology and option of 24% and 25 - 49% limits (more restrictive than current system) </a:t>
            </a:r>
          </a:p>
          <a:p>
            <a:pPr fontAlgn="auto">
              <a:spcBef>
                <a:spcPts val="0"/>
              </a:spcBef>
              <a:spcAft>
                <a:spcPts val="0"/>
              </a:spcAft>
              <a:defRPr/>
            </a:pPr>
            <a:endParaRPr lang="en-US" sz="1400" b="1" dirty="0">
              <a:latin typeface="+mn-lt"/>
              <a:cs typeface="+mn-cs"/>
            </a:endParaRPr>
          </a:p>
          <a:p>
            <a:pPr fontAlgn="auto">
              <a:spcBef>
                <a:spcPts val="0"/>
              </a:spcBef>
              <a:spcAft>
                <a:spcPts val="0"/>
              </a:spcAft>
              <a:buFont typeface="Arial" pitchFamily="34" charset="0"/>
              <a:buChar char="•"/>
              <a:defRPr/>
            </a:pPr>
            <a:r>
              <a:rPr lang="en-US" sz="1400" b="1" dirty="0">
                <a:latin typeface="+mn-lt"/>
                <a:cs typeface="+mn-cs"/>
              </a:rPr>
              <a:t>  More clearly identifies the best compared to current system</a:t>
            </a:r>
          </a:p>
          <a:p>
            <a:pPr fontAlgn="auto">
              <a:spcBef>
                <a:spcPts val="0"/>
              </a:spcBef>
              <a:spcAft>
                <a:spcPts val="0"/>
              </a:spcAft>
              <a:defRPr/>
            </a:pPr>
            <a:endParaRPr lang="en-US" sz="1400" b="1" dirty="0">
              <a:latin typeface="+mn-lt"/>
            </a:endParaRPr>
          </a:p>
          <a:p>
            <a:pPr fontAlgn="auto">
              <a:spcBef>
                <a:spcPts val="0"/>
              </a:spcBef>
              <a:spcAft>
                <a:spcPts val="0"/>
              </a:spcAft>
              <a:buFont typeface="Arial" pitchFamily="34" charset="0"/>
              <a:buChar char="•"/>
              <a:defRPr/>
            </a:pPr>
            <a:r>
              <a:rPr lang="en-US" sz="1400" b="1" dirty="0">
                <a:latin typeface="+mn-lt"/>
                <a:cs typeface="+mn-cs"/>
              </a:rPr>
              <a:t>  </a:t>
            </a:r>
            <a:r>
              <a:rPr lang="en-US" sz="1400" b="1" dirty="0">
                <a:latin typeface="+mn-lt"/>
              </a:rPr>
              <a:t>Requires restart of COL population</a:t>
            </a:r>
          </a:p>
          <a:p>
            <a:pPr fontAlgn="auto">
              <a:spcBef>
                <a:spcPts val="0"/>
              </a:spcBef>
              <a:spcAft>
                <a:spcPts val="0"/>
              </a:spcAft>
              <a:defRPr/>
            </a:pPr>
            <a:endParaRPr lang="en-US" sz="1400" b="1" dirty="0">
              <a:latin typeface="+mn-lt"/>
            </a:endParaRPr>
          </a:p>
          <a:p>
            <a:pPr fontAlgn="auto">
              <a:spcBef>
                <a:spcPts val="0"/>
              </a:spcBef>
              <a:spcAft>
                <a:spcPts val="0"/>
              </a:spcAft>
              <a:buFont typeface="Arial" pitchFamily="34" charset="0"/>
              <a:buChar char="•"/>
              <a:defRPr/>
            </a:pPr>
            <a:r>
              <a:rPr lang="en-US" sz="1400" b="1" dirty="0">
                <a:latin typeface="+mn-lt"/>
                <a:cs typeface="+mn-cs"/>
              </a:rPr>
              <a:t>  Senior Rater will receive a “credit” of 5 to start profile in “Retain as Colonel” </a:t>
            </a:r>
            <a:r>
              <a:rPr lang="en-US" sz="1400" b="1" dirty="0" smtClean="0">
                <a:latin typeface="+mn-lt"/>
                <a:cs typeface="+mn-cs"/>
              </a:rPr>
              <a:t>block</a:t>
            </a:r>
          </a:p>
          <a:p>
            <a:pPr fontAlgn="auto">
              <a:spcBef>
                <a:spcPts val="0"/>
              </a:spcBef>
              <a:spcAft>
                <a:spcPts val="0"/>
              </a:spcAft>
              <a:buFont typeface="Arial" pitchFamily="34" charset="0"/>
              <a:buChar char="•"/>
              <a:defRPr/>
            </a:pPr>
            <a:endParaRPr lang="en-US" sz="1400" b="1" dirty="0" smtClean="0"/>
          </a:p>
          <a:p>
            <a:pPr fontAlgn="auto">
              <a:spcBef>
                <a:spcPts val="0"/>
              </a:spcBef>
              <a:spcAft>
                <a:spcPts val="0"/>
              </a:spcAft>
              <a:buFont typeface="Arial" pitchFamily="34" charset="0"/>
              <a:buChar char="•"/>
              <a:defRPr/>
            </a:pPr>
            <a:r>
              <a:rPr lang="en-US" sz="1400" b="1" dirty="0" smtClean="0">
                <a:latin typeface="+mn-lt"/>
                <a:cs typeface="+mn-cs"/>
              </a:rPr>
              <a:t>  Senior Rater philosophy will best determine how to describe the rated officer’s General Officer Potential</a:t>
            </a:r>
            <a:endParaRPr lang="en-US" sz="1400" b="1" dirty="0">
              <a:latin typeface="+mn-lt"/>
              <a:cs typeface="+mn-cs"/>
            </a:endParaRPr>
          </a:p>
        </p:txBody>
      </p:sp>
      <p:sp>
        <p:nvSpPr>
          <p:cNvPr id="9" name="TextBox 8"/>
          <p:cNvSpPr txBox="1"/>
          <p:nvPr/>
        </p:nvSpPr>
        <p:spPr>
          <a:xfrm>
            <a:off x="5181600" y="4406205"/>
            <a:ext cx="3810000" cy="954107"/>
          </a:xfrm>
          <a:prstGeom prst="rect">
            <a:avLst/>
          </a:prstGeom>
          <a:solidFill>
            <a:schemeClr val="bg1">
              <a:lumMod val="75000"/>
            </a:schemeClr>
          </a:solidFill>
          <a:ln w="28575">
            <a:solidFill>
              <a:schemeClr val="tx1"/>
            </a:solidFill>
          </a:ln>
        </p:spPr>
        <p:txBody>
          <a:bodyPr wrap="square">
            <a:spAutoFit/>
          </a:bodyPr>
          <a:lstStyle/>
          <a:p>
            <a:pPr fontAlgn="auto">
              <a:spcBef>
                <a:spcPts val="0"/>
              </a:spcBef>
              <a:spcAft>
                <a:spcPts val="0"/>
              </a:spcAft>
              <a:defRPr/>
            </a:pPr>
            <a:r>
              <a:rPr lang="en-US" sz="1400" b="1" dirty="0">
                <a:latin typeface="+mn-lt"/>
                <a:cs typeface="+mn-cs"/>
              </a:rPr>
              <a:t>Multi-Star</a:t>
            </a:r>
            <a:r>
              <a:rPr lang="en-US" sz="1400" dirty="0">
                <a:latin typeface="+mn-lt"/>
                <a:cs typeface="+mn-cs"/>
              </a:rPr>
              <a:t> limited to 24% of total reports</a:t>
            </a:r>
          </a:p>
          <a:p>
            <a:pPr fontAlgn="auto">
              <a:spcBef>
                <a:spcPts val="0"/>
              </a:spcBef>
              <a:spcAft>
                <a:spcPts val="0"/>
              </a:spcAft>
              <a:defRPr/>
            </a:pPr>
            <a:endParaRPr lang="en-US" sz="1400" b="1" dirty="0" smtClean="0">
              <a:latin typeface="+mn-lt"/>
              <a:cs typeface="+mn-cs"/>
            </a:endParaRPr>
          </a:p>
          <a:p>
            <a:pPr fontAlgn="auto">
              <a:spcBef>
                <a:spcPts val="0"/>
              </a:spcBef>
              <a:spcAft>
                <a:spcPts val="0"/>
              </a:spcAft>
              <a:defRPr/>
            </a:pPr>
            <a:r>
              <a:rPr lang="en-US" sz="1400" b="1" dirty="0" smtClean="0">
                <a:latin typeface="+mn-lt"/>
                <a:cs typeface="+mn-cs"/>
              </a:rPr>
              <a:t>Promote To BG</a:t>
            </a:r>
            <a:r>
              <a:rPr lang="en-US" sz="1400" dirty="0" smtClean="0">
                <a:latin typeface="+mn-lt"/>
                <a:cs typeface="+mn-cs"/>
              </a:rPr>
              <a:t> </a:t>
            </a:r>
            <a:r>
              <a:rPr lang="en-US" sz="1400" dirty="0">
                <a:latin typeface="+mn-lt"/>
                <a:cs typeface="+mn-cs"/>
              </a:rPr>
              <a:t>limited to 25 </a:t>
            </a:r>
            <a:r>
              <a:rPr lang="en-US" sz="1400" dirty="0" smtClean="0">
                <a:latin typeface="+mn-lt"/>
                <a:cs typeface="+mn-cs"/>
              </a:rPr>
              <a:t>– 49.9% </a:t>
            </a:r>
            <a:r>
              <a:rPr lang="en-US" sz="1400" dirty="0">
                <a:latin typeface="+mn-lt"/>
                <a:cs typeface="+mn-cs"/>
              </a:rPr>
              <a:t>of total </a:t>
            </a:r>
            <a:r>
              <a:rPr lang="en-US" sz="1400" dirty="0" smtClean="0">
                <a:latin typeface="+mn-lt"/>
                <a:cs typeface="+mn-cs"/>
              </a:rPr>
              <a:t>reports</a:t>
            </a:r>
            <a:endParaRPr lang="en-US" sz="1400" dirty="0">
              <a:latin typeface="+mn-lt"/>
              <a:cs typeface="+mn-cs"/>
            </a:endParaRPr>
          </a:p>
        </p:txBody>
      </p:sp>
      <p:sp>
        <p:nvSpPr>
          <p:cNvPr id="15" name="TextBox 14"/>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grpSp>
        <p:nvGrpSpPr>
          <p:cNvPr id="14" name="Group 27"/>
          <p:cNvGrpSpPr/>
          <p:nvPr/>
        </p:nvGrpSpPr>
        <p:grpSpPr>
          <a:xfrm>
            <a:off x="228600" y="3962400"/>
            <a:ext cx="4775200" cy="2743200"/>
            <a:chOff x="4038600" y="1744196"/>
            <a:chExt cx="4775200" cy="3064877"/>
          </a:xfrm>
        </p:grpSpPr>
        <p:grpSp>
          <p:nvGrpSpPr>
            <p:cNvPr id="16" name="Group 21"/>
            <p:cNvGrpSpPr/>
            <p:nvPr/>
          </p:nvGrpSpPr>
          <p:grpSpPr>
            <a:xfrm>
              <a:off x="4038600" y="1744196"/>
              <a:ext cx="2433031" cy="3064877"/>
              <a:chOff x="242404" y="1997765"/>
              <a:chExt cx="2196547" cy="2613992"/>
            </a:xfrm>
          </p:grpSpPr>
          <p:sp>
            <p:nvSpPr>
              <p:cNvPr id="21" name="Rectangle 20"/>
              <p:cNvSpPr/>
              <p:nvPr/>
            </p:nvSpPr>
            <p:spPr>
              <a:xfrm>
                <a:off x="242404" y="1997765"/>
                <a:ext cx="2196547" cy="2613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93537" y="2026810"/>
                <a:ext cx="2104224" cy="461665"/>
              </a:xfrm>
              <a:prstGeom prst="rect">
                <a:avLst/>
              </a:prstGeom>
              <a:noFill/>
            </p:spPr>
            <p:txBody>
              <a:bodyPr wrap="square" rtlCol="0">
                <a:spAutoFit/>
              </a:bodyPr>
              <a:lstStyle/>
              <a:p>
                <a:r>
                  <a:rPr lang="en-US" sz="800" b="1" dirty="0" smtClean="0">
                    <a:latin typeface="Arial" pitchFamily="34" charset="0"/>
                    <a:cs typeface="Arial" pitchFamily="34" charset="0"/>
                  </a:rPr>
                  <a:t>a. POTENTIAL COMPARED WITH OFFICERS SENIOR RATED IN SAME GRADE (OVERPRINTED BY DA)</a:t>
                </a:r>
                <a:endParaRPr lang="en-US" sz="800" b="1" dirty="0">
                  <a:latin typeface="Arial" pitchFamily="34" charset="0"/>
                  <a:cs typeface="Arial" pitchFamily="34" charset="0"/>
                </a:endParaRPr>
              </a:p>
            </p:txBody>
          </p:sp>
          <p:sp>
            <p:nvSpPr>
              <p:cNvPr id="23" name="TextBox 22"/>
              <p:cNvSpPr txBox="1"/>
              <p:nvPr/>
            </p:nvSpPr>
            <p:spPr>
              <a:xfrm>
                <a:off x="774921" y="2427595"/>
                <a:ext cx="1635096" cy="321560"/>
              </a:xfrm>
              <a:prstGeom prst="rect">
                <a:avLst/>
              </a:prstGeom>
              <a:noFill/>
            </p:spPr>
            <p:txBody>
              <a:bodyPr wrap="square" rtlCol="0">
                <a:spAutoFit/>
              </a:bodyPr>
              <a:lstStyle/>
              <a:p>
                <a:r>
                  <a:rPr lang="en-US" sz="1050" b="1" dirty="0" smtClean="0">
                    <a:latin typeface="Arial" pitchFamily="34" charset="0"/>
                    <a:cs typeface="Arial" pitchFamily="34" charset="0"/>
                  </a:rPr>
                  <a:t>MULTI-STAR POTENTIAL</a:t>
                </a:r>
              </a:p>
              <a:p>
                <a:r>
                  <a:rPr lang="en-US" sz="800" b="1" dirty="0" smtClean="0">
                    <a:latin typeface="Arial" pitchFamily="34" charset="0"/>
                    <a:cs typeface="Arial" pitchFamily="34" charset="0"/>
                  </a:rPr>
                  <a:t>(Limited to no more than 24%)</a:t>
                </a:r>
                <a:endParaRPr lang="en-US" sz="800" b="1" dirty="0">
                  <a:latin typeface="Arial" pitchFamily="34" charset="0"/>
                  <a:cs typeface="Arial" pitchFamily="34" charset="0"/>
                </a:endParaRPr>
              </a:p>
            </p:txBody>
          </p:sp>
          <p:sp>
            <p:nvSpPr>
              <p:cNvPr id="24" name="TextBox 23"/>
              <p:cNvSpPr txBox="1"/>
              <p:nvPr/>
            </p:nvSpPr>
            <p:spPr>
              <a:xfrm>
                <a:off x="774701" y="2742883"/>
                <a:ext cx="1635096" cy="321560"/>
              </a:xfrm>
              <a:prstGeom prst="rect">
                <a:avLst/>
              </a:prstGeom>
              <a:noFill/>
            </p:spPr>
            <p:txBody>
              <a:bodyPr wrap="square" rtlCol="0">
                <a:spAutoFit/>
              </a:bodyPr>
              <a:lstStyle/>
              <a:p>
                <a:r>
                  <a:rPr lang="en-US" sz="1050" b="1" dirty="0" smtClean="0">
                    <a:latin typeface="Arial" pitchFamily="34" charset="0"/>
                    <a:cs typeface="Arial" pitchFamily="34" charset="0"/>
                  </a:rPr>
                  <a:t>PROMOTE TO BG</a:t>
                </a:r>
              </a:p>
              <a:p>
                <a:r>
                  <a:rPr lang="en-US" sz="800" b="1" dirty="0" smtClean="0">
                    <a:latin typeface="Arial" pitchFamily="34" charset="0"/>
                    <a:cs typeface="Arial" pitchFamily="34" charset="0"/>
                  </a:rPr>
                  <a:t>(25% to 49%)</a:t>
                </a:r>
                <a:endParaRPr lang="en-US" sz="800" b="1" dirty="0">
                  <a:latin typeface="Arial" pitchFamily="34" charset="0"/>
                  <a:cs typeface="Arial" pitchFamily="34" charset="0"/>
                </a:endParaRPr>
              </a:p>
            </p:txBody>
          </p:sp>
          <p:sp>
            <p:nvSpPr>
              <p:cNvPr id="25" name="TextBox 24"/>
              <p:cNvSpPr txBox="1"/>
              <p:nvPr/>
            </p:nvSpPr>
            <p:spPr>
              <a:xfrm>
                <a:off x="782432" y="3167307"/>
                <a:ext cx="1635096" cy="216562"/>
              </a:xfrm>
              <a:prstGeom prst="rect">
                <a:avLst/>
              </a:prstGeom>
              <a:noFill/>
            </p:spPr>
            <p:txBody>
              <a:bodyPr wrap="square" rtlCol="0">
                <a:spAutoFit/>
              </a:bodyPr>
              <a:lstStyle/>
              <a:p>
                <a:r>
                  <a:rPr lang="en-US" sz="1050" b="1" dirty="0" smtClean="0">
                    <a:latin typeface="Arial" pitchFamily="34" charset="0"/>
                    <a:cs typeface="Arial" pitchFamily="34" charset="0"/>
                  </a:rPr>
                  <a:t>RETAIN AS COLONEL</a:t>
                </a:r>
                <a:endParaRPr lang="en-US" sz="800" b="1" dirty="0">
                  <a:latin typeface="Arial" pitchFamily="34" charset="0"/>
                  <a:cs typeface="Arial" pitchFamily="34" charset="0"/>
                </a:endParaRPr>
              </a:p>
            </p:txBody>
          </p:sp>
          <p:sp>
            <p:nvSpPr>
              <p:cNvPr id="26" name="TextBox 25"/>
              <p:cNvSpPr txBox="1"/>
              <p:nvPr/>
            </p:nvSpPr>
            <p:spPr>
              <a:xfrm>
                <a:off x="775587" y="3534151"/>
                <a:ext cx="1635096" cy="216562"/>
              </a:xfrm>
              <a:prstGeom prst="rect">
                <a:avLst/>
              </a:prstGeom>
              <a:noFill/>
            </p:spPr>
            <p:txBody>
              <a:bodyPr wrap="square" rtlCol="0">
                <a:spAutoFit/>
              </a:bodyPr>
              <a:lstStyle/>
              <a:p>
                <a:r>
                  <a:rPr lang="en-US" sz="1050" b="1" dirty="0" smtClean="0">
                    <a:latin typeface="Arial" pitchFamily="34" charset="0"/>
                    <a:cs typeface="Arial" pitchFamily="34" charset="0"/>
                  </a:rPr>
                  <a:t>UNSATISFACTORY</a:t>
                </a:r>
                <a:endParaRPr lang="en-US" sz="800" b="1" dirty="0">
                  <a:latin typeface="Arial" pitchFamily="34" charset="0"/>
                  <a:cs typeface="Arial" pitchFamily="34" charset="0"/>
                </a:endParaRPr>
              </a:p>
            </p:txBody>
          </p:sp>
          <p:sp>
            <p:nvSpPr>
              <p:cNvPr id="27" name="TextBox 26"/>
              <p:cNvSpPr txBox="1"/>
              <p:nvPr/>
            </p:nvSpPr>
            <p:spPr>
              <a:xfrm>
                <a:off x="333625" y="3981101"/>
                <a:ext cx="1987603" cy="354373"/>
              </a:xfrm>
              <a:prstGeom prst="rect">
                <a:avLst/>
              </a:prstGeom>
              <a:noFill/>
            </p:spPr>
            <p:txBody>
              <a:bodyPr wrap="square" rtlCol="0">
                <a:spAutoFit/>
              </a:bodyPr>
              <a:lstStyle/>
              <a:p>
                <a:r>
                  <a:rPr lang="en-US" sz="700" b="1" dirty="0" smtClean="0">
                    <a:latin typeface="Arial" pitchFamily="34" charset="0"/>
                    <a:cs typeface="Arial" pitchFamily="34" charset="0"/>
                  </a:rPr>
                  <a:t>Note:  Combined cumulative percentages of both “MULTI-STAR POTENTIAL” and “PROMOTE TO BG” will not exceed 49%</a:t>
                </a:r>
                <a:endParaRPr lang="en-US" sz="400" b="1" dirty="0">
                  <a:latin typeface="Arial" pitchFamily="34" charset="0"/>
                  <a:cs typeface="Arial" pitchFamily="34" charset="0"/>
                </a:endParaRPr>
              </a:p>
            </p:txBody>
          </p:sp>
          <p:sp>
            <p:nvSpPr>
              <p:cNvPr id="28" name="Rectangle 27"/>
              <p:cNvSpPr/>
              <p:nvPr/>
            </p:nvSpPr>
            <p:spPr>
              <a:xfrm>
                <a:off x="512748" y="2468880"/>
                <a:ext cx="213360" cy="213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512748" y="2790572"/>
                <a:ext cx="213360" cy="213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12748" y="3159355"/>
                <a:ext cx="213360" cy="213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12748" y="3516906"/>
                <a:ext cx="213360" cy="2133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26"/>
            <p:cNvGrpSpPr/>
            <p:nvPr/>
          </p:nvGrpSpPr>
          <p:grpSpPr>
            <a:xfrm>
              <a:off x="6653226" y="2305530"/>
              <a:ext cx="2160574" cy="630561"/>
              <a:chOff x="2921633" y="7558053"/>
              <a:chExt cx="3614888" cy="415687"/>
            </a:xfrm>
          </p:grpSpPr>
          <p:sp>
            <p:nvSpPr>
              <p:cNvPr id="18" name="Rectangle 17"/>
              <p:cNvSpPr/>
              <p:nvPr/>
            </p:nvSpPr>
            <p:spPr>
              <a:xfrm>
                <a:off x="2921633" y="7558053"/>
                <a:ext cx="3487397" cy="415684"/>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Times New Roman" pitchFamily="18" charset="0"/>
                  <a:cs typeface="Times New Roman" pitchFamily="18" charset="0"/>
                </a:endParaRPr>
              </a:p>
            </p:txBody>
          </p:sp>
          <p:sp>
            <p:nvSpPr>
              <p:cNvPr id="19" name="TextBox 18"/>
              <p:cNvSpPr txBox="1"/>
              <p:nvPr/>
            </p:nvSpPr>
            <p:spPr>
              <a:xfrm>
                <a:off x="2946015" y="7588369"/>
                <a:ext cx="3590506" cy="385371"/>
              </a:xfrm>
              <a:prstGeom prst="rect">
                <a:avLst/>
              </a:prstGeom>
              <a:noFill/>
            </p:spPr>
            <p:txBody>
              <a:bodyPr wrap="square" rtlCol="0">
                <a:spAutoFit/>
              </a:bodyPr>
              <a:lstStyle/>
              <a:p>
                <a:r>
                  <a:rPr lang="en-US" sz="1400" b="1" dirty="0" smtClean="0">
                    <a:cs typeface="Times New Roman" pitchFamily="18" charset="0"/>
                  </a:rPr>
                  <a:t>CUMULATIVE % Remains less than 50%</a:t>
                </a:r>
                <a:endParaRPr lang="en-US" sz="1400" b="1" dirty="0">
                  <a:cs typeface="Times New Roman" pitchFamily="18" charset="0"/>
                </a:endParaRPr>
              </a:p>
            </p:txBody>
          </p:sp>
        </p:grpSp>
      </p:grpSp>
      <p:sp>
        <p:nvSpPr>
          <p:cNvPr id="32" name="Rectangle 33"/>
          <p:cNvSpPr>
            <a:spLocks noChangeArrowheads="1"/>
          </p:cNvSpPr>
          <p:nvPr/>
        </p:nvSpPr>
        <p:spPr bwMode="auto">
          <a:xfrm>
            <a:off x="3287713" y="3998913"/>
            <a:ext cx="1073150" cy="430887"/>
          </a:xfrm>
          <a:prstGeom prst="rect">
            <a:avLst/>
          </a:prstGeom>
          <a:noFill/>
          <a:ln w="9525">
            <a:noFill/>
            <a:miter lim="800000"/>
            <a:headEnd/>
            <a:tailEnd/>
          </a:ln>
        </p:spPr>
        <p:txBody>
          <a:bodyPr>
            <a:spAutoFit/>
          </a:bodyPr>
          <a:lstStyle/>
          <a:p>
            <a:pPr algn="ctr"/>
            <a:r>
              <a:rPr lang="en-US" sz="1100" b="1" dirty="0" smtClean="0"/>
              <a:t>Two ACOM</a:t>
            </a:r>
          </a:p>
          <a:p>
            <a:pPr algn="ctr"/>
            <a:r>
              <a:rPr lang="en-US" sz="1100" b="1" dirty="0" smtClean="0"/>
              <a:t>Boxes</a:t>
            </a:r>
            <a:endParaRPr lang="en-US" sz="1100" b="1" dirty="0"/>
          </a:p>
        </p:txBody>
      </p:sp>
      <p:grpSp>
        <p:nvGrpSpPr>
          <p:cNvPr id="33" name="Group 47"/>
          <p:cNvGrpSpPr/>
          <p:nvPr/>
        </p:nvGrpSpPr>
        <p:grpSpPr>
          <a:xfrm>
            <a:off x="533400" y="4419600"/>
            <a:ext cx="2101532" cy="707899"/>
            <a:chOff x="-2215150" y="4565876"/>
            <a:chExt cx="2101532" cy="707899"/>
          </a:xfrm>
          <a:solidFill>
            <a:schemeClr val="bg1"/>
          </a:solidFill>
        </p:grpSpPr>
        <p:sp>
          <p:nvSpPr>
            <p:cNvPr id="34" name="TextBox 33"/>
            <p:cNvSpPr txBox="1"/>
            <p:nvPr/>
          </p:nvSpPr>
          <p:spPr>
            <a:xfrm>
              <a:off x="-1924751" y="4565876"/>
              <a:ext cx="1811133" cy="377026"/>
            </a:xfrm>
            <a:prstGeom prst="rect">
              <a:avLst/>
            </a:prstGeom>
            <a:grpFill/>
          </p:spPr>
          <p:txBody>
            <a:bodyPr>
              <a:spAutoFit/>
            </a:bodyPr>
            <a:lstStyle/>
            <a:p>
              <a:pPr fontAlgn="auto">
                <a:spcBef>
                  <a:spcPts val="0"/>
                </a:spcBef>
                <a:spcAft>
                  <a:spcPts val="0"/>
                </a:spcAft>
                <a:defRPr/>
              </a:pPr>
              <a:r>
                <a:rPr lang="en-US" sz="1050" b="1" dirty="0">
                  <a:latin typeface="Arial" pitchFamily="34" charset="0"/>
                  <a:cs typeface="Arial" pitchFamily="34" charset="0"/>
                </a:rPr>
                <a:t>MULTI-STAR POTENTIAL</a:t>
              </a:r>
            </a:p>
            <a:p>
              <a:pPr fontAlgn="auto">
                <a:spcBef>
                  <a:spcPts val="0"/>
                </a:spcBef>
                <a:spcAft>
                  <a:spcPts val="0"/>
                </a:spcAft>
                <a:defRPr/>
              </a:pPr>
              <a:r>
                <a:rPr lang="en-US" sz="800" b="1" dirty="0">
                  <a:latin typeface="Arial" pitchFamily="34" charset="0"/>
                  <a:cs typeface="Arial" pitchFamily="34" charset="0"/>
                </a:rPr>
                <a:t>(Limited to no more than 24%)</a:t>
              </a:r>
            </a:p>
          </p:txBody>
        </p:sp>
        <p:sp>
          <p:nvSpPr>
            <p:cNvPr id="35" name="TextBox 34"/>
            <p:cNvSpPr txBox="1"/>
            <p:nvPr/>
          </p:nvSpPr>
          <p:spPr>
            <a:xfrm>
              <a:off x="-1924995" y="4896749"/>
              <a:ext cx="1811133" cy="377026"/>
            </a:xfrm>
            <a:prstGeom prst="rect">
              <a:avLst/>
            </a:prstGeom>
            <a:grpFill/>
          </p:spPr>
          <p:txBody>
            <a:bodyPr>
              <a:spAutoFit/>
            </a:bodyPr>
            <a:lstStyle/>
            <a:p>
              <a:pPr fontAlgn="auto">
                <a:spcBef>
                  <a:spcPts val="0"/>
                </a:spcBef>
                <a:spcAft>
                  <a:spcPts val="0"/>
                </a:spcAft>
                <a:defRPr/>
              </a:pPr>
              <a:r>
                <a:rPr lang="en-US" sz="1050" b="1" dirty="0">
                  <a:latin typeface="Arial" pitchFamily="34" charset="0"/>
                  <a:cs typeface="Arial" pitchFamily="34" charset="0"/>
                </a:rPr>
                <a:t>PROMOTE TO BG</a:t>
              </a:r>
            </a:p>
            <a:p>
              <a:pPr fontAlgn="auto">
                <a:spcBef>
                  <a:spcPts val="0"/>
                </a:spcBef>
                <a:spcAft>
                  <a:spcPts val="0"/>
                </a:spcAft>
                <a:defRPr/>
              </a:pPr>
              <a:r>
                <a:rPr lang="en-US" sz="800" b="1" dirty="0">
                  <a:latin typeface="Arial" pitchFamily="34" charset="0"/>
                  <a:cs typeface="Arial" pitchFamily="34" charset="0"/>
                </a:rPr>
                <a:t>(25% to 49%)</a:t>
              </a:r>
            </a:p>
          </p:txBody>
        </p:sp>
        <p:sp>
          <p:nvSpPr>
            <p:cNvPr id="36" name="Rectangle 35"/>
            <p:cNvSpPr/>
            <p:nvPr/>
          </p:nvSpPr>
          <p:spPr>
            <a:xfrm>
              <a:off x="-2215150" y="4609202"/>
              <a:ext cx="236331" cy="22390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 name="Rectangle 36"/>
            <p:cNvSpPr/>
            <p:nvPr/>
          </p:nvSpPr>
          <p:spPr>
            <a:xfrm>
              <a:off x="-2215150" y="4946795"/>
              <a:ext cx="236331" cy="22390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8" name="Title 1"/>
          <p:cNvSpPr>
            <a:spLocks noGrp="1"/>
          </p:cNvSpPr>
          <p:nvPr>
            <p:ph type="ctrTitle"/>
          </p:nvPr>
        </p:nvSpPr>
        <p:spPr>
          <a:xfrm>
            <a:off x="715963" y="-20638"/>
            <a:ext cx="7772400" cy="685801"/>
          </a:xfrm>
        </p:spPr>
        <p:txBody>
          <a:bodyPr/>
          <a:lstStyle/>
          <a:p>
            <a:r>
              <a:rPr lang="en-US" sz="2400" b="1" i="1" dirty="0" smtClean="0">
                <a:solidFill>
                  <a:schemeClr val="tx1"/>
                </a:solidFill>
                <a:latin typeface="+mj-lt"/>
                <a:cs typeface="Arial" pitchFamily="34" charset="0"/>
              </a:rPr>
              <a:t>Profile Credit of 5 for Colonel Report</a:t>
            </a:r>
          </a:p>
        </p:txBody>
      </p:sp>
      <p:sp>
        <p:nvSpPr>
          <p:cNvPr id="103429" name="Subtitle 15"/>
          <p:cNvSpPr>
            <a:spLocks noGrp="1"/>
          </p:cNvSpPr>
          <p:nvPr>
            <p:ph type="subTitle" idx="1"/>
          </p:nvPr>
        </p:nvSpPr>
        <p:spPr>
          <a:xfrm>
            <a:off x="3200400" y="1066800"/>
            <a:ext cx="2667000" cy="276225"/>
          </a:xfrm>
          <a:solidFill>
            <a:srgbClr val="FFFF00"/>
          </a:solidFill>
        </p:spPr>
        <p:txBody>
          <a:bodyPr>
            <a:spAutoFit/>
          </a:bodyPr>
          <a:lstStyle/>
          <a:p>
            <a:pPr algn="l"/>
            <a:r>
              <a:rPr lang="en-US" sz="1200" b="1" smtClean="0">
                <a:solidFill>
                  <a:schemeClr val="tx1"/>
                </a:solidFill>
                <a:latin typeface="Arial" pitchFamily="34" charset="0"/>
                <a:cs typeface="Arial" pitchFamily="34" charset="0"/>
              </a:rPr>
              <a:t>After first 5 Reports with Credit</a:t>
            </a:r>
          </a:p>
        </p:txBody>
      </p:sp>
      <p:sp>
        <p:nvSpPr>
          <p:cNvPr id="20" name="Rectangle 19"/>
          <p:cNvSpPr>
            <a:spLocks noChangeArrowheads="1"/>
          </p:cNvSpPr>
          <p:nvPr/>
        </p:nvSpPr>
        <p:spPr bwMode="auto">
          <a:xfrm>
            <a:off x="3200400" y="3276600"/>
            <a:ext cx="2819400" cy="1301750"/>
          </a:xfrm>
          <a:prstGeom prst="rect">
            <a:avLst/>
          </a:prstGeom>
          <a:noFill/>
          <a:ln w="12700">
            <a:noFill/>
            <a:miter lim="800000"/>
            <a:headEnd/>
            <a:tailEnd/>
          </a:ln>
        </p:spPr>
        <p:txBody>
          <a:bodyPr lIns="90480" tIns="44446" rIns="90480" bIns="44446">
            <a:spAutoFit/>
          </a:bodyPr>
          <a:lstStyle/>
          <a:p>
            <a:pPr algn="ctr">
              <a:spcBef>
                <a:spcPct val="50000"/>
              </a:spcBef>
              <a:defRPr/>
            </a:pPr>
            <a:r>
              <a:rPr lang="en-US" sz="1050" b="1" i="1" dirty="0"/>
              <a:t>Senior Rater may submit:</a:t>
            </a:r>
          </a:p>
          <a:p>
            <a:pPr>
              <a:spcBef>
                <a:spcPct val="50000"/>
              </a:spcBef>
              <a:defRPr/>
            </a:pPr>
            <a:r>
              <a:rPr lang="en-US" sz="1050" b="1" i="1" dirty="0"/>
              <a:t>2 of first 5 reports as MULTI-STAR 24%</a:t>
            </a:r>
          </a:p>
          <a:p>
            <a:pPr>
              <a:spcBef>
                <a:spcPct val="50000"/>
              </a:spcBef>
              <a:defRPr/>
            </a:pPr>
            <a:r>
              <a:rPr lang="en-US" sz="1050" b="1" i="1" dirty="0"/>
              <a:t>2 of first 5 as PROMOTE TO BG.</a:t>
            </a:r>
          </a:p>
          <a:p>
            <a:pPr>
              <a:spcBef>
                <a:spcPct val="50000"/>
              </a:spcBef>
              <a:defRPr/>
            </a:pPr>
            <a:r>
              <a:rPr lang="en-US" sz="1050" b="1" i="1" dirty="0"/>
              <a:t>Top two boxes cannot equal (50%) cumulative profile limitation for the top two boxes</a:t>
            </a:r>
          </a:p>
        </p:txBody>
      </p:sp>
      <p:sp>
        <p:nvSpPr>
          <p:cNvPr id="103431" name="Freeform 62"/>
          <p:cNvSpPr>
            <a:spLocks/>
          </p:cNvSpPr>
          <p:nvPr/>
        </p:nvSpPr>
        <p:spPr bwMode="auto">
          <a:xfrm>
            <a:off x="2819400" y="2362200"/>
            <a:ext cx="304800" cy="228600"/>
          </a:xfrm>
          <a:custGeom>
            <a:avLst/>
            <a:gdLst>
              <a:gd name="T0" fmla="*/ 2147483647 w 463"/>
              <a:gd name="T1" fmla="*/ 2147483647 h 396"/>
              <a:gd name="T2" fmla="*/ 2147483647 w 463"/>
              <a:gd name="T3" fmla="*/ 2147483647 h 396"/>
              <a:gd name="T4" fmla="*/ 2147483647 w 463"/>
              <a:gd name="T5" fmla="*/ 2147483647 h 396"/>
              <a:gd name="T6" fmla="*/ 2147483647 w 463"/>
              <a:gd name="T7" fmla="*/ 2147483647 h 396"/>
              <a:gd name="T8" fmla="*/ 2147483647 w 463"/>
              <a:gd name="T9" fmla="*/ 2147483647 h 396"/>
              <a:gd name="T10" fmla="*/ 2147483647 w 463"/>
              <a:gd name="T11" fmla="*/ 2147483647 h 396"/>
              <a:gd name="T12" fmla="*/ 2147483647 w 463"/>
              <a:gd name="T13" fmla="*/ 2147483647 h 396"/>
              <a:gd name="T14" fmla="*/ 2147483647 w 463"/>
              <a:gd name="T15" fmla="*/ 2147483647 h 396"/>
              <a:gd name="T16" fmla="*/ 2147483647 w 463"/>
              <a:gd name="T17" fmla="*/ 2147483647 h 396"/>
              <a:gd name="T18" fmla="*/ 2147483647 w 463"/>
              <a:gd name="T19" fmla="*/ 2147483647 h 396"/>
              <a:gd name="T20" fmla="*/ 2147483647 w 463"/>
              <a:gd name="T21" fmla="*/ 2147483647 h 396"/>
              <a:gd name="T22" fmla="*/ 2147483647 w 463"/>
              <a:gd name="T23" fmla="*/ 2147483647 h 396"/>
              <a:gd name="T24" fmla="*/ 2147483647 w 463"/>
              <a:gd name="T25" fmla="*/ 2147483647 h 396"/>
              <a:gd name="T26" fmla="*/ 2147483647 w 463"/>
              <a:gd name="T27" fmla="*/ 2147483647 h 396"/>
              <a:gd name="T28" fmla="*/ 2147483647 w 463"/>
              <a:gd name="T29" fmla="*/ 2147483647 h 396"/>
              <a:gd name="T30" fmla="*/ 2147483647 w 463"/>
              <a:gd name="T31" fmla="*/ 2147483647 h 396"/>
              <a:gd name="T32" fmla="*/ 2147483647 w 463"/>
              <a:gd name="T33" fmla="*/ 2147483647 h 396"/>
              <a:gd name="T34" fmla="*/ 2147483647 w 463"/>
              <a:gd name="T35" fmla="*/ 2147483647 h 396"/>
              <a:gd name="T36" fmla="*/ 2147483647 w 463"/>
              <a:gd name="T37" fmla="*/ 2147483647 h 396"/>
              <a:gd name="T38" fmla="*/ 2147483647 w 463"/>
              <a:gd name="T39" fmla="*/ 2147483647 h 396"/>
              <a:gd name="T40" fmla="*/ 2147483647 w 463"/>
              <a:gd name="T41" fmla="*/ 2147483647 h 396"/>
              <a:gd name="T42" fmla="*/ 2147483647 w 463"/>
              <a:gd name="T43" fmla="*/ 2147483647 h 396"/>
              <a:gd name="T44" fmla="*/ 0 w 463"/>
              <a:gd name="T45" fmla="*/ 2147483647 h 396"/>
              <a:gd name="T46" fmla="*/ 0 w 463"/>
              <a:gd name="T47" fmla="*/ 2147483647 h 396"/>
              <a:gd name="T48" fmla="*/ 0 w 463"/>
              <a:gd name="T49" fmla="*/ 2147483647 h 396"/>
              <a:gd name="T50" fmla="*/ 0 w 463"/>
              <a:gd name="T51" fmla="*/ 2147483647 h 396"/>
              <a:gd name="T52" fmla="*/ 2147483647 w 463"/>
              <a:gd name="T53" fmla="*/ 2147483647 h 396"/>
              <a:gd name="T54" fmla="*/ 2147483647 w 463"/>
              <a:gd name="T55" fmla="*/ 2147483647 h 396"/>
              <a:gd name="T56" fmla="*/ 2147483647 w 463"/>
              <a:gd name="T57" fmla="*/ 2147483647 h 396"/>
              <a:gd name="T58" fmla="*/ 2147483647 w 463"/>
              <a:gd name="T59" fmla="*/ 2147483647 h 396"/>
              <a:gd name="T60" fmla="*/ 2147483647 w 463"/>
              <a:gd name="T61" fmla="*/ 2147483647 h 396"/>
              <a:gd name="T62" fmla="*/ 2147483647 w 463"/>
              <a:gd name="T63" fmla="*/ 2147483647 h 396"/>
              <a:gd name="T64" fmla="*/ 2147483647 w 463"/>
              <a:gd name="T65" fmla="*/ 2147483647 h 396"/>
              <a:gd name="T66" fmla="*/ 2147483647 w 463"/>
              <a:gd name="T67" fmla="*/ 2147483647 h 396"/>
              <a:gd name="T68" fmla="*/ 2147483647 w 463"/>
              <a:gd name="T69" fmla="*/ 2147483647 h 396"/>
              <a:gd name="T70" fmla="*/ 2147483647 w 463"/>
              <a:gd name="T71" fmla="*/ 2147483647 h 396"/>
              <a:gd name="T72" fmla="*/ 2147483647 w 463"/>
              <a:gd name="T73" fmla="*/ 2147483647 h 396"/>
              <a:gd name="T74" fmla="*/ 2147483647 w 463"/>
              <a:gd name="T75" fmla="*/ 2147483647 h 396"/>
              <a:gd name="T76" fmla="*/ 2147483647 w 463"/>
              <a:gd name="T77" fmla="*/ 2147483647 h 396"/>
              <a:gd name="T78" fmla="*/ 2147483647 w 463"/>
              <a:gd name="T79" fmla="*/ 2147483647 h 396"/>
              <a:gd name="T80" fmla="*/ 2147483647 w 463"/>
              <a:gd name="T81" fmla="*/ 2147483647 h 396"/>
              <a:gd name="T82" fmla="*/ 2147483647 w 463"/>
              <a:gd name="T83" fmla="*/ 2147483647 h 396"/>
              <a:gd name="T84" fmla="*/ 2147483647 w 463"/>
              <a:gd name="T85" fmla="*/ 2147483647 h 396"/>
              <a:gd name="T86" fmla="*/ 2147483647 w 463"/>
              <a:gd name="T87" fmla="*/ 2147483647 h 396"/>
              <a:gd name="T88" fmla="*/ 2147483647 w 463"/>
              <a:gd name="T89" fmla="*/ 0 h 396"/>
              <a:gd name="T90" fmla="*/ 2147483647 w 463"/>
              <a:gd name="T91" fmla="*/ 2147483647 h 396"/>
              <a:gd name="T92" fmla="*/ 2147483647 w 463"/>
              <a:gd name="T93" fmla="*/ 2147483647 h 3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3"/>
              <a:gd name="T142" fmla="*/ 0 h 396"/>
              <a:gd name="T143" fmla="*/ 463 w 463"/>
              <a:gd name="T144" fmla="*/ 396 h 3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3" h="396">
                <a:moveTo>
                  <a:pt x="312" y="323"/>
                </a:moveTo>
                <a:lnTo>
                  <a:pt x="312" y="242"/>
                </a:lnTo>
                <a:lnTo>
                  <a:pt x="117" y="242"/>
                </a:lnTo>
                <a:lnTo>
                  <a:pt x="105" y="243"/>
                </a:lnTo>
                <a:lnTo>
                  <a:pt x="96" y="245"/>
                </a:lnTo>
                <a:lnTo>
                  <a:pt x="87" y="249"/>
                </a:lnTo>
                <a:lnTo>
                  <a:pt x="78" y="255"/>
                </a:lnTo>
                <a:lnTo>
                  <a:pt x="69" y="262"/>
                </a:lnTo>
                <a:lnTo>
                  <a:pt x="60" y="270"/>
                </a:lnTo>
                <a:lnTo>
                  <a:pt x="51" y="280"/>
                </a:lnTo>
                <a:lnTo>
                  <a:pt x="45" y="290"/>
                </a:lnTo>
                <a:lnTo>
                  <a:pt x="40" y="300"/>
                </a:lnTo>
                <a:lnTo>
                  <a:pt x="35" y="311"/>
                </a:lnTo>
                <a:lnTo>
                  <a:pt x="29" y="322"/>
                </a:lnTo>
                <a:lnTo>
                  <a:pt x="25" y="333"/>
                </a:lnTo>
                <a:lnTo>
                  <a:pt x="21" y="344"/>
                </a:lnTo>
                <a:lnTo>
                  <a:pt x="17" y="356"/>
                </a:lnTo>
                <a:lnTo>
                  <a:pt x="13" y="368"/>
                </a:lnTo>
                <a:lnTo>
                  <a:pt x="11" y="380"/>
                </a:lnTo>
                <a:lnTo>
                  <a:pt x="7" y="395"/>
                </a:lnTo>
                <a:lnTo>
                  <a:pt x="4" y="381"/>
                </a:lnTo>
                <a:lnTo>
                  <a:pt x="2" y="370"/>
                </a:lnTo>
                <a:lnTo>
                  <a:pt x="0" y="355"/>
                </a:lnTo>
                <a:lnTo>
                  <a:pt x="0" y="340"/>
                </a:lnTo>
                <a:lnTo>
                  <a:pt x="0" y="326"/>
                </a:lnTo>
                <a:lnTo>
                  <a:pt x="0" y="309"/>
                </a:lnTo>
                <a:lnTo>
                  <a:pt x="1" y="290"/>
                </a:lnTo>
                <a:lnTo>
                  <a:pt x="2" y="272"/>
                </a:lnTo>
                <a:lnTo>
                  <a:pt x="4" y="255"/>
                </a:lnTo>
                <a:lnTo>
                  <a:pt x="8" y="237"/>
                </a:lnTo>
                <a:lnTo>
                  <a:pt x="12" y="220"/>
                </a:lnTo>
                <a:lnTo>
                  <a:pt x="17" y="204"/>
                </a:lnTo>
                <a:lnTo>
                  <a:pt x="24" y="185"/>
                </a:lnTo>
                <a:lnTo>
                  <a:pt x="30" y="171"/>
                </a:lnTo>
                <a:lnTo>
                  <a:pt x="38" y="153"/>
                </a:lnTo>
                <a:lnTo>
                  <a:pt x="48" y="136"/>
                </a:lnTo>
                <a:lnTo>
                  <a:pt x="57" y="123"/>
                </a:lnTo>
                <a:lnTo>
                  <a:pt x="68" y="109"/>
                </a:lnTo>
                <a:lnTo>
                  <a:pt x="79" y="98"/>
                </a:lnTo>
                <a:lnTo>
                  <a:pt x="90" y="91"/>
                </a:lnTo>
                <a:lnTo>
                  <a:pt x="106" y="85"/>
                </a:lnTo>
                <a:lnTo>
                  <a:pt x="119" y="84"/>
                </a:lnTo>
                <a:lnTo>
                  <a:pt x="132" y="84"/>
                </a:lnTo>
                <a:lnTo>
                  <a:pt x="312" y="84"/>
                </a:lnTo>
                <a:lnTo>
                  <a:pt x="312" y="0"/>
                </a:lnTo>
                <a:lnTo>
                  <a:pt x="462" y="161"/>
                </a:lnTo>
                <a:lnTo>
                  <a:pt x="312" y="323"/>
                </a:lnTo>
              </a:path>
            </a:pathLst>
          </a:custGeom>
          <a:solidFill>
            <a:srgbClr val="FF0000"/>
          </a:solidFill>
          <a:ln w="12700" cap="rnd">
            <a:solidFill>
              <a:srgbClr val="000000"/>
            </a:solidFill>
            <a:round/>
            <a:headEnd/>
            <a:tailEnd/>
          </a:ln>
        </p:spPr>
        <p:txBody>
          <a:bodyPr/>
          <a:lstStyle/>
          <a:p>
            <a:endParaRPr lang="en-US"/>
          </a:p>
        </p:txBody>
      </p:sp>
      <p:sp>
        <p:nvSpPr>
          <p:cNvPr id="103432" name="Subtitle 15"/>
          <p:cNvSpPr txBox="1">
            <a:spLocks/>
          </p:cNvSpPr>
          <p:nvPr/>
        </p:nvSpPr>
        <p:spPr bwMode="auto">
          <a:xfrm>
            <a:off x="158750" y="1066800"/>
            <a:ext cx="2667000" cy="276225"/>
          </a:xfrm>
          <a:prstGeom prst="rect">
            <a:avLst/>
          </a:prstGeom>
          <a:solidFill>
            <a:srgbClr val="FFFF00"/>
          </a:solidFill>
          <a:ln w="9525">
            <a:noFill/>
            <a:miter lim="800000"/>
            <a:headEnd/>
            <a:tailEnd/>
          </a:ln>
        </p:spPr>
        <p:txBody>
          <a:bodyPr>
            <a:spAutoFit/>
          </a:bodyPr>
          <a:lstStyle/>
          <a:p>
            <a:pPr algn="ctr">
              <a:spcBef>
                <a:spcPct val="20000"/>
              </a:spcBef>
              <a:buFont typeface="Arial" pitchFamily="34" charset="0"/>
              <a:buNone/>
            </a:pPr>
            <a:r>
              <a:rPr lang="en-US" sz="1200" b="1"/>
              <a:t>Profile  Credit at Implementation</a:t>
            </a:r>
          </a:p>
        </p:txBody>
      </p:sp>
      <p:sp>
        <p:nvSpPr>
          <p:cNvPr id="103433" name="Subtitle 15"/>
          <p:cNvSpPr txBox="1">
            <a:spLocks/>
          </p:cNvSpPr>
          <p:nvPr/>
        </p:nvSpPr>
        <p:spPr bwMode="auto">
          <a:xfrm>
            <a:off x="6324600" y="1066800"/>
            <a:ext cx="2667000" cy="276225"/>
          </a:xfrm>
          <a:prstGeom prst="rect">
            <a:avLst/>
          </a:prstGeom>
          <a:solidFill>
            <a:srgbClr val="FFFF00"/>
          </a:solidFill>
          <a:ln w="9525">
            <a:noFill/>
            <a:miter lim="800000"/>
            <a:headEnd/>
            <a:tailEnd/>
          </a:ln>
        </p:spPr>
        <p:txBody>
          <a:bodyPr>
            <a:spAutoFit/>
          </a:bodyPr>
          <a:lstStyle/>
          <a:p>
            <a:pPr>
              <a:spcBef>
                <a:spcPct val="20000"/>
              </a:spcBef>
              <a:buFont typeface="Arial" pitchFamily="34" charset="0"/>
              <a:buNone/>
            </a:pPr>
            <a:r>
              <a:rPr lang="en-US" sz="1200" b="1"/>
              <a:t>After first 10 Reports with Credit</a:t>
            </a:r>
          </a:p>
        </p:txBody>
      </p:sp>
      <p:sp>
        <p:nvSpPr>
          <p:cNvPr id="103434" name="TextBox 16"/>
          <p:cNvSpPr txBox="1">
            <a:spLocks noChangeArrowheads="1"/>
          </p:cNvSpPr>
          <p:nvPr/>
        </p:nvSpPr>
        <p:spPr bwMode="auto">
          <a:xfrm>
            <a:off x="3657600" y="685800"/>
            <a:ext cx="1898650" cy="338138"/>
          </a:xfrm>
          <a:prstGeom prst="rect">
            <a:avLst/>
          </a:prstGeom>
          <a:solidFill>
            <a:srgbClr val="92D050"/>
          </a:solidFill>
          <a:ln w="9525">
            <a:noFill/>
            <a:miter lim="800000"/>
            <a:headEnd/>
            <a:tailEnd/>
          </a:ln>
        </p:spPr>
        <p:txBody>
          <a:bodyPr wrap="none">
            <a:spAutoFit/>
          </a:bodyPr>
          <a:lstStyle/>
          <a:p>
            <a:r>
              <a:rPr lang="en-US" sz="1600" b="1"/>
              <a:t>Profile Credit of 5</a:t>
            </a:r>
          </a:p>
        </p:txBody>
      </p:sp>
      <p:sp>
        <p:nvSpPr>
          <p:cNvPr id="22" name="Rectangle 21"/>
          <p:cNvSpPr>
            <a:spLocks noChangeArrowheads="1"/>
          </p:cNvSpPr>
          <p:nvPr/>
        </p:nvSpPr>
        <p:spPr bwMode="auto">
          <a:xfrm>
            <a:off x="6324600" y="3270250"/>
            <a:ext cx="2819400" cy="1301750"/>
          </a:xfrm>
          <a:prstGeom prst="rect">
            <a:avLst/>
          </a:prstGeom>
          <a:noFill/>
          <a:ln w="12700">
            <a:noFill/>
            <a:miter lim="800000"/>
            <a:headEnd/>
            <a:tailEnd/>
          </a:ln>
        </p:spPr>
        <p:txBody>
          <a:bodyPr lIns="90480" tIns="44446" rIns="90480" bIns="44446">
            <a:spAutoFit/>
          </a:bodyPr>
          <a:lstStyle/>
          <a:p>
            <a:pPr algn="ctr">
              <a:spcBef>
                <a:spcPct val="50000"/>
              </a:spcBef>
              <a:defRPr/>
            </a:pPr>
            <a:r>
              <a:rPr lang="en-US" sz="1050" b="1" i="1" dirty="0"/>
              <a:t>Senior Rater may submit:</a:t>
            </a:r>
          </a:p>
          <a:p>
            <a:pPr>
              <a:spcBef>
                <a:spcPct val="50000"/>
              </a:spcBef>
              <a:defRPr/>
            </a:pPr>
            <a:r>
              <a:rPr lang="en-US" sz="1050" b="1" i="1" dirty="0"/>
              <a:t>3 of first 10 reports as MULTI-STAR 24%</a:t>
            </a:r>
          </a:p>
          <a:p>
            <a:pPr>
              <a:spcBef>
                <a:spcPct val="50000"/>
              </a:spcBef>
              <a:defRPr/>
            </a:pPr>
            <a:r>
              <a:rPr lang="en-US" sz="1050" b="1" i="1" dirty="0"/>
              <a:t>4 of first 10 as PROMOTE TO BG.</a:t>
            </a:r>
          </a:p>
          <a:p>
            <a:pPr>
              <a:spcBef>
                <a:spcPct val="50000"/>
              </a:spcBef>
              <a:defRPr/>
            </a:pPr>
            <a:r>
              <a:rPr lang="en-US" sz="1050" b="1" i="1" dirty="0"/>
              <a:t>Top two boxes cannot equal (50%) cumulative profile limitation for the top two boxes</a:t>
            </a:r>
          </a:p>
        </p:txBody>
      </p:sp>
      <p:sp>
        <p:nvSpPr>
          <p:cNvPr id="33" name="Rectangle 32"/>
          <p:cNvSpPr>
            <a:spLocks noChangeArrowheads="1"/>
          </p:cNvSpPr>
          <p:nvPr/>
        </p:nvSpPr>
        <p:spPr bwMode="auto">
          <a:xfrm>
            <a:off x="228600" y="3352800"/>
            <a:ext cx="2819400" cy="736600"/>
          </a:xfrm>
          <a:prstGeom prst="rect">
            <a:avLst/>
          </a:prstGeom>
          <a:noFill/>
          <a:ln w="12700">
            <a:noFill/>
            <a:miter lim="800000"/>
            <a:headEnd/>
            <a:tailEnd/>
          </a:ln>
        </p:spPr>
        <p:txBody>
          <a:bodyPr lIns="90480" tIns="44446" rIns="90480" bIns="44446">
            <a:spAutoFit/>
          </a:bodyPr>
          <a:lstStyle/>
          <a:p>
            <a:pPr algn="ctr">
              <a:spcBef>
                <a:spcPct val="50000"/>
              </a:spcBef>
              <a:defRPr/>
            </a:pPr>
            <a:r>
              <a:rPr lang="en-US" sz="1050" b="1" i="1" dirty="0"/>
              <a:t>Senior Rater Limit:</a:t>
            </a:r>
          </a:p>
          <a:p>
            <a:pPr>
              <a:spcBef>
                <a:spcPct val="50000"/>
              </a:spcBef>
              <a:defRPr/>
            </a:pPr>
            <a:r>
              <a:rPr lang="en-US" sz="1050" b="1" i="1" dirty="0"/>
              <a:t>No more than  24% for Multi-Star</a:t>
            </a:r>
          </a:p>
          <a:p>
            <a:pPr>
              <a:spcBef>
                <a:spcPct val="50000"/>
              </a:spcBef>
              <a:defRPr/>
            </a:pPr>
            <a:r>
              <a:rPr lang="en-US" sz="1050" b="1" i="1" dirty="0"/>
              <a:t>No more than 25-49% for Promote to BG</a:t>
            </a:r>
          </a:p>
        </p:txBody>
      </p:sp>
      <p:pic>
        <p:nvPicPr>
          <p:cNvPr id="103439" name="Picture 4"/>
          <p:cNvPicPr>
            <a:picLocks noChangeAspect="1" noChangeArrowheads="1"/>
          </p:cNvPicPr>
          <p:nvPr/>
        </p:nvPicPr>
        <p:blipFill>
          <a:blip r:embed="rId3" cstate="print"/>
          <a:srcRect/>
          <a:stretch>
            <a:fillRect/>
          </a:stretch>
        </p:blipFill>
        <p:spPr bwMode="auto">
          <a:xfrm>
            <a:off x="152400" y="1447800"/>
            <a:ext cx="2743200" cy="1933575"/>
          </a:xfrm>
          <a:prstGeom prst="rect">
            <a:avLst/>
          </a:prstGeom>
          <a:noFill/>
          <a:ln w="9525">
            <a:noFill/>
            <a:miter lim="800000"/>
            <a:headEnd/>
            <a:tailEnd/>
          </a:ln>
        </p:spPr>
      </p:pic>
      <p:pic>
        <p:nvPicPr>
          <p:cNvPr id="103440" name="Picture 6"/>
          <p:cNvPicPr>
            <a:picLocks noChangeAspect="1" noChangeArrowheads="1"/>
          </p:cNvPicPr>
          <p:nvPr/>
        </p:nvPicPr>
        <p:blipFill>
          <a:blip r:embed="rId4" cstate="print"/>
          <a:srcRect/>
          <a:stretch>
            <a:fillRect/>
          </a:stretch>
        </p:blipFill>
        <p:spPr bwMode="auto">
          <a:xfrm>
            <a:off x="6172200" y="1424050"/>
            <a:ext cx="2819400" cy="1905000"/>
          </a:xfrm>
          <a:prstGeom prst="rect">
            <a:avLst/>
          </a:prstGeom>
          <a:noFill/>
          <a:ln w="9525">
            <a:noFill/>
            <a:miter lim="800000"/>
            <a:headEnd/>
            <a:tailEnd/>
          </a:ln>
        </p:spPr>
      </p:pic>
      <p:pic>
        <p:nvPicPr>
          <p:cNvPr id="103441" name="Picture 2"/>
          <p:cNvPicPr>
            <a:picLocks noChangeAspect="1" noChangeArrowheads="1"/>
          </p:cNvPicPr>
          <p:nvPr/>
        </p:nvPicPr>
        <p:blipFill>
          <a:blip r:embed="rId5" cstate="print"/>
          <a:srcRect/>
          <a:stretch>
            <a:fillRect/>
          </a:stretch>
        </p:blipFill>
        <p:spPr bwMode="auto">
          <a:xfrm>
            <a:off x="3124200" y="1447800"/>
            <a:ext cx="2819400" cy="1885950"/>
          </a:xfrm>
          <a:prstGeom prst="rect">
            <a:avLst/>
          </a:prstGeom>
          <a:noFill/>
          <a:ln w="9525">
            <a:noFill/>
            <a:miter lim="800000"/>
            <a:headEnd/>
            <a:tailEnd/>
          </a:ln>
        </p:spPr>
      </p:pic>
      <p:sp>
        <p:nvSpPr>
          <p:cNvPr id="25" name="Up Arrow Callout 24"/>
          <p:cNvSpPr/>
          <p:nvPr/>
        </p:nvSpPr>
        <p:spPr>
          <a:xfrm>
            <a:off x="457200" y="4191000"/>
            <a:ext cx="1905000" cy="1828800"/>
          </a:xfrm>
          <a:prstGeom prst="upArrowCallou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445" name="TextBox 26"/>
          <p:cNvSpPr txBox="1">
            <a:spLocks noChangeArrowheads="1"/>
          </p:cNvSpPr>
          <p:nvPr/>
        </p:nvSpPr>
        <p:spPr bwMode="auto">
          <a:xfrm>
            <a:off x="533400" y="4819650"/>
            <a:ext cx="1752600" cy="1200150"/>
          </a:xfrm>
          <a:prstGeom prst="rect">
            <a:avLst/>
          </a:prstGeom>
          <a:noFill/>
          <a:ln w="9525">
            <a:noFill/>
            <a:miter lim="800000"/>
            <a:headEnd/>
            <a:tailEnd/>
          </a:ln>
        </p:spPr>
        <p:txBody>
          <a:bodyPr>
            <a:spAutoFit/>
          </a:bodyPr>
          <a:lstStyle/>
          <a:p>
            <a:r>
              <a:rPr lang="en-US"/>
              <a:t>Upon system restart, your profile will look like this.</a:t>
            </a:r>
          </a:p>
        </p:txBody>
      </p:sp>
      <p:sp>
        <p:nvSpPr>
          <p:cNvPr id="103436" name="Freeform 62"/>
          <p:cNvSpPr>
            <a:spLocks/>
          </p:cNvSpPr>
          <p:nvPr/>
        </p:nvSpPr>
        <p:spPr bwMode="auto">
          <a:xfrm>
            <a:off x="5943600" y="2362200"/>
            <a:ext cx="304800" cy="228600"/>
          </a:xfrm>
          <a:custGeom>
            <a:avLst/>
            <a:gdLst>
              <a:gd name="T0" fmla="*/ 2147483647 w 463"/>
              <a:gd name="T1" fmla="*/ 2147483647 h 396"/>
              <a:gd name="T2" fmla="*/ 2147483647 w 463"/>
              <a:gd name="T3" fmla="*/ 2147483647 h 396"/>
              <a:gd name="T4" fmla="*/ 2147483647 w 463"/>
              <a:gd name="T5" fmla="*/ 2147483647 h 396"/>
              <a:gd name="T6" fmla="*/ 2147483647 w 463"/>
              <a:gd name="T7" fmla="*/ 2147483647 h 396"/>
              <a:gd name="T8" fmla="*/ 2147483647 w 463"/>
              <a:gd name="T9" fmla="*/ 2147483647 h 396"/>
              <a:gd name="T10" fmla="*/ 2147483647 w 463"/>
              <a:gd name="T11" fmla="*/ 2147483647 h 396"/>
              <a:gd name="T12" fmla="*/ 2147483647 w 463"/>
              <a:gd name="T13" fmla="*/ 2147483647 h 396"/>
              <a:gd name="T14" fmla="*/ 2147483647 w 463"/>
              <a:gd name="T15" fmla="*/ 2147483647 h 396"/>
              <a:gd name="T16" fmla="*/ 2147483647 w 463"/>
              <a:gd name="T17" fmla="*/ 2147483647 h 396"/>
              <a:gd name="T18" fmla="*/ 2147483647 w 463"/>
              <a:gd name="T19" fmla="*/ 2147483647 h 396"/>
              <a:gd name="T20" fmla="*/ 2147483647 w 463"/>
              <a:gd name="T21" fmla="*/ 2147483647 h 396"/>
              <a:gd name="T22" fmla="*/ 2147483647 w 463"/>
              <a:gd name="T23" fmla="*/ 2147483647 h 396"/>
              <a:gd name="T24" fmla="*/ 2147483647 w 463"/>
              <a:gd name="T25" fmla="*/ 2147483647 h 396"/>
              <a:gd name="T26" fmla="*/ 2147483647 w 463"/>
              <a:gd name="T27" fmla="*/ 2147483647 h 396"/>
              <a:gd name="T28" fmla="*/ 2147483647 w 463"/>
              <a:gd name="T29" fmla="*/ 2147483647 h 396"/>
              <a:gd name="T30" fmla="*/ 2147483647 w 463"/>
              <a:gd name="T31" fmla="*/ 2147483647 h 396"/>
              <a:gd name="T32" fmla="*/ 2147483647 w 463"/>
              <a:gd name="T33" fmla="*/ 2147483647 h 396"/>
              <a:gd name="T34" fmla="*/ 2147483647 w 463"/>
              <a:gd name="T35" fmla="*/ 2147483647 h 396"/>
              <a:gd name="T36" fmla="*/ 2147483647 w 463"/>
              <a:gd name="T37" fmla="*/ 2147483647 h 396"/>
              <a:gd name="T38" fmla="*/ 2147483647 w 463"/>
              <a:gd name="T39" fmla="*/ 2147483647 h 396"/>
              <a:gd name="T40" fmla="*/ 2147483647 w 463"/>
              <a:gd name="T41" fmla="*/ 2147483647 h 396"/>
              <a:gd name="T42" fmla="*/ 2147483647 w 463"/>
              <a:gd name="T43" fmla="*/ 2147483647 h 396"/>
              <a:gd name="T44" fmla="*/ 0 w 463"/>
              <a:gd name="T45" fmla="*/ 2147483647 h 396"/>
              <a:gd name="T46" fmla="*/ 0 w 463"/>
              <a:gd name="T47" fmla="*/ 2147483647 h 396"/>
              <a:gd name="T48" fmla="*/ 0 w 463"/>
              <a:gd name="T49" fmla="*/ 2147483647 h 396"/>
              <a:gd name="T50" fmla="*/ 0 w 463"/>
              <a:gd name="T51" fmla="*/ 2147483647 h 396"/>
              <a:gd name="T52" fmla="*/ 2147483647 w 463"/>
              <a:gd name="T53" fmla="*/ 2147483647 h 396"/>
              <a:gd name="T54" fmla="*/ 2147483647 w 463"/>
              <a:gd name="T55" fmla="*/ 2147483647 h 396"/>
              <a:gd name="T56" fmla="*/ 2147483647 w 463"/>
              <a:gd name="T57" fmla="*/ 2147483647 h 396"/>
              <a:gd name="T58" fmla="*/ 2147483647 w 463"/>
              <a:gd name="T59" fmla="*/ 2147483647 h 396"/>
              <a:gd name="T60" fmla="*/ 2147483647 w 463"/>
              <a:gd name="T61" fmla="*/ 2147483647 h 396"/>
              <a:gd name="T62" fmla="*/ 2147483647 w 463"/>
              <a:gd name="T63" fmla="*/ 2147483647 h 396"/>
              <a:gd name="T64" fmla="*/ 2147483647 w 463"/>
              <a:gd name="T65" fmla="*/ 2147483647 h 396"/>
              <a:gd name="T66" fmla="*/ 2147483647 w 463"/>
              <a:gd name="T67" fmla="*/ 2147483647 h 396"/>
              <a:gd name="T68" fmla="*/ 2147483647 w 463"/>
              <a:gd name="T69" fmla="*/ 2147483647 h 396"/>
              <a:gd name="T70" fmla="*/ 2147483647 w 463"/>
              <a:gd name="T71" fmla="*/ 2147483647 h 396"/>
              <a:gd name="T72" fmla="*/ 2147483647 w 463"/>
              <a:gd name="T73" fmla="*/ 2147483647 h 396"/>
              <a:gd name="T74" fmla="*/ 2147483647 w 463"/>
              <a:gd name="T75" fmla="*/ 2147483647 h 396"/>
              <a:gd name="T76" fmla="*/ 2147483647 w 463"/>
              <a:gd name="T77" fmla="*/ 2147483647 h 396"/>
              <a:gd name="T78" fmla="*/ 2147483647 w 463"/>
              <a:gd name="T79" fmla="*/ 2147483647 h 396"/>
              <a:gd name="T80" fmla="*/ 2147483647 w 463"/>
              <a:gd name="T81" fmla="*/ 2147483647 h 396"/>
              <a:gd name="T82" fmla="*/ 2147483647 w 463"/>
              <a:gd name="T83" fmla="*/ 2147483647 h 396"/>
              <a:gd name="T84" fmla="*/ 2147483647 w 463"/>
              <a:gd name="T85" fmla="*/ 2147483647 h 396"/>
              <a:gd name="T86" fmla="*/ 2147483647 w 463"/>
              <a:gd name="T87" fmla="*/ 2147483647 h 396"/>
              <a:gd name="T88" fmla="*/ 2147483647 w 463"/>
              <a:gd name="T89" fmla="*/ 0 h 396"/>
              <a:gd name="T90" fmla="*/ 2147483647 w 463"/>
              <a:gd name="T91" fmla="*/ 2147483647 h 396"/>
              <a:gd name="T92" fmla="*/ 2147483647 w 463"/>
              <a:gd name="T93" fmla="*/ 2147483647 h 3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3"/>
              <a:gd name="T142" fmla="*/ 0 h 396"/>
              <a:gd name="T143" fmla="*/ 463 w 463"/>
              <a:gd name="T144" fmla="*/ 396 h 3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3" h="396">
                <a:moveTo>
                  <a:pt x="312" y="323"/>
                </a:moveTo>
                <a:lnTo>
                  <a:pt x="312" y="242"/>
                </a:lnTo>
                <a:lnTo>
                  <a:pt x="117" y="242"/>
                </a:lnTo>
                <a:lnTo>
                  <a:pt x="105" y="243"/>
                </a:lnTo>
                <a:lnTo>
                  <a:pt x="96" y="245"/>
                </a:lnTo>
                <a:lnTo>
                  <a:pt x="87" y="249"/>
                </a:lnTo>
                <a:lnTo>
                  <a:pt x="78" y="255"/>
                </a:lnTo>
                <a:lnTo>
                  <a:pt x="69" y="262"/>
                </a:lnTo>
                <a:lnTo>
                  <a:pt x="60" y="270"/>
                </a:lnTo>
                <a:lnTo>
                  <a:pt x="51" y="280"/>
                </a:lnTo>
                <a:lnTo>
                  <a:pt x="45" y="290"/>
                </a:lnTo>
                <a:lnTo>
                  <a:pt x="40" y="300"/>
                </a:lnTo>
                <a:lnTo>
                  <a:pt x="35" y="311"/>
                </a:lnTo>
                <a:lnTo>
                  <a:pt x="29" y="322"/>
                </a:lnTo>
                <a:lnTo>
                  <a:pt x="25" y="333"/>
                </a:lnTo>
                <a:lnTo>
                  <a:pt x="21" y="344"/>
                </a:lnTo>
                <a:lnTo>
                  <a:pt x="17" y="356"/>
                </a:lnTo>
                <a:lnTo>
                  <a:pt x="13" y="368"/>
                </a:lnTo>
                <a:lnTo>
                  <a:pt x="11" y="380"/>
                </a:lnTo>
                <a:lnTo>
                  <a:pt x="7" y="395"/>
                </a:lnTo>
                <a:lnTo>
                  <a:pt x="4" y="381"/>
                </a:lnTo>
                <a:lnTo>
                  <a:pt x="2" y="370"/>
                </a:lnTo>
                <a:lnTo>
                  <a:pt x="0" y="355"/>
                </a:lnTo>
                <a:lnTo>
                  <a:pt x="0" y="340"/>
                </a:lnTo>
                <a:lnTo>
                  <a:pt x="0" y="326"/>
                </a:lnTo>
                <a:lnTo>
                  <a:pt x="0" y="309"/>
                </a:lnTo>
                <a:lnTo>
                  <a:pt x="1" y="290"/>
                </a:lnTo>
                <a:lnTo>
                  <a:pt x="2" y="272"/>
                </a:lnTo>
                <a:lnTo>
                  <a:pt x="4" y="255"/>
                </a:lnTo>
                <a:lnTo>
                  <a:pt x="8" y="237"/>
                </a:lnTo>
                <a:lnTo>
                  <a:pt x="12" y="220"/>
                </a:lnTo>
                <a:lnTo>
                  <a:pt x="17" y="204"/>
                </a:lnTo>
                <a:lnTo>
                  <a:pt x="24" y="185"/>
                </a:lnTo>
                <a:lnTo>
                  <a:pt x="30" y="171"/>
                </a:lnTo>
                <a:lnTo>
                  <a:pt x="38" y="153"/>
                </a:lnTo>
                <a:lnTo>
                  <a:pt x="48" y="136"/>
                </a:lnTo>
                <a:lnTo>
                  <a:pt x="57" y="123"/>
                </a:lnTo>
                <a:lnTo>
                  <a:pt x="68" y="109"/>
                </a:lnTo>
                <a:lnTo>
                  <a:pt x="79" y="98"/>
                </a:lnTo>
                <a:lnTo>
                  <a:pt x="90" y="91"/>
                </a:lnTo>
                <a:lnTo>
                  <a:pt x="106" y="85"/>
                </a:lnTo>
                <a:lnTo>
                  <a:pt x="119" y="84"/>
                </a:lnTo>
                <a:lnTo>
                  <a:pt x="132" y="84"/>
                </a:lnTo>
                <a:lnTo>
                  <a:pt x="312" y="84"/>
                </a:lnTo>
                <a:lnTo>
                  <a:pt x="312" y="0"/>
                </a:lnTo>
                <a:lnTo>
                  <a:pt x="462" y="161"/>
                </a:lnTo>
                <a:lnTo>
                  <a:pt x="312" y="323"/>
                </a:lnTo>
              </a:path>
            </a:pathLst>
          </a:custGeom>
          <a:solidFill>
            <a:srgbClr val="FF0000"/>
          </a:solidFill>
          <a:ln w="12700" cap="rnd">
            <a:solidFill>
              <a:srgbClr val="000000"/>
            </a:solidFill>
            <a:round/>
            <a:headEnd/>
            <a:tailEnd/>
          </a:ln>
        </p:spPr>
        <p:txBody>
          <a:bodyPr/>
          <a:lstStyle/>
          <a:p>
            <a:endParaRPr lang="en-US"/>
          </a:p>
        </p:txBody>
      </p:sp>
      <p:sp>
        <p:nvSpPr>
          <p:cNvPr id="23" name="TextBox 22"/>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Title 1"/>
          <p:cNvSpPr>
            <a:spLocks noGrp="1"/>
          </p:cNvSpPr>
          <p:nvPr>
            <p:ph type="title"/>
          </p:nvPr>
        </p:nvSpPr>
        <p:spPr>
          <a:xfrm>
            <a:off x="1905000" y="0"/>
            <a:ext cx="5380038" cy="609600"/>
          </a:xfrm>
        </p:spPr>
        <p:txBody>
          <a:bodyPr>
            <a:normAutofit/>
          </a:bodyPr>
          <a:lstStyle/>
          <a:p>
            <a:r>
              <a:rPr lang="en-US" sz="2400" i="1" dirty="0" smtClean="0">
                <a:solidFill>
                  <a:schemeClr val="tx1"/>
                </a:solidFill>
                <a:latin typeface="+mj-lt"/>
              </a:rPr>
              <a:t>BG Report</a:t>
            </a:r>
          </a:p>
        </p:txBody>
      </p:sp>
      <p:sp>
        <p:nvSpPr>
          <p:cNvPr id="10" name="TextBox 9"/>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pic>
        <p:nvPicPr>
          <p:cNvPr id="53250" name="Picture 2"/>
          <p:cNvPicPr>
            <a:picLocks noChangeAspect="1" noChangeArrowheads="1"/>
          </p:cNvPicPr>
          <p:nvPr/>
        </p:nvPicPr>
        <p:blipFill>
          <a:blip r:embed="rId3" cstate="print"/>
          <a:srcRect/>
          <a:stretch>
            <a:fillRect/>
          </a:stretch>
        </p:blipFill>
        <p:spPr bwMode="auto">
          <a:xfrm>
            <a:off x="3114675" y="533400"/>
            <a:ext cx="5953125" cy="6248400"/>
          </a:xfrm>
          <a:prstGeom prst="rect">
            <a:avLst/>
          </a:prstGeom>
          <a:noFill/>
          <a:ln w="9525">
            <a:noFill/>
            <a:miter lim="800000"/>
            <a:headEnd/>
            <a:tailEnd/>
          </a:ln>
        </p:spPr>
      </p:pic>
      <p:sp>
        <p:nvSpPr>
          <p:cNvPr id="6" name="TextBox 7"/>
          <p:cNvSpPr txBox="1">
            <a:spLocks noChangeArrowheads="1"/>
          </p:cNvSpPr>
          <p:nvPr/>
        </p:nvSpPr>
        <p:spPr bwMode="auto">
          <a:xfrm>
            <a:off x="76200" y="914400"/>
            <a:ext cx="2971800" cy="4278094"/>
          </a:xfrm>
          <a:prstGeom prst="rect">
            <a:avLst/>
          </a:prstGeom>
          <a:noFill/>
          <a:ln w="9525">
            <a:noFill/>
            <a:miter lim="800000"/>
            <a:headEnd/>
            <a:tailEnd/>
          </a:ln>
        </p:spPr>
        <p:txBody>
          <a:bodyPr wrap="square">
            <a:spAutoFit/>
          </a:bodyPr>
          <a:lstStyle/>
          <a:p>
            <a:endParaRPr lang="en-US" sz="1600" b="1" dirty="0"/>
          </a:p>
          <a:p>
            <a:pPr>
              <a:buFont typeface="Arial" charset="0"/>
              <a:buChar char="•"/>
            </a:pPr>
            <a:r>
              <a:rPr lang="en-US" sz="1600" b="1" dirty="0"/>
              <a:t>  1-Page OER for BGs</a:t>
            </a:r>
          </a:p>
          <a:p>
            <a:pPr>
              <a:buFont typeface="Arial" charset="0"/>
              <a:buChar char="•"/>
            </a:pPr>
            <a:endParaRPr lang="en-US" sz="1600" b="1" dirty="0"/>
          </a:p>
          <a:p>
            <a:pPr>
              <a:buFont typeface="Arial" charset="0"/>
              <a:buChar char="•"/>
            </a:pPr>
            <a:r>
              <a:rPr lang="en-US" sz="1600" b="1" dirty="0"/>
              <a:t>  Rater and Senior rater both comment on character and potential</a:t>
            </a:r>
          </a:p>
          <a:p>
            <a:pPr>
              <a:buFont typeface="Arial" charset="0"/>
              <a:buChar char="•"/>
            </a:pPr>
            <a:endParaRPr lang="en-US" sz="1600" b="1" dirty="0"/>
          </a:p>
          <a:p>
            <a:pPr>
              <a:buFont typeface="Arial" charset="0"/>
              <a:buChar char="•"/>
            </a:pPr>
            <a:r>
              <a:rPr lang="en-US" sz="1600" b="1" dirty="0"/>
              <a:t> No rater and senior rater box check </a:t>
            </a:r>
          </a:p>
          <a:p>
            <a:endParaRPr lang="en-US" sz="1600" b="1" dirty="0"/>
          </a:p>
          <a:p>
            <a:pPr>
              <a:buFont typeface="Arial" charset="0"/>
              <a:buChar char="•"/>
            </a:pPr>
            <a:r>
              <a:rPr lang="en-US" sz="1600" b="1" dirty="0"/>
              <a:t>  Processes thru HRC to Officers Army Military Human Resource Record</a:t>
            </a:r>
          </a:p>
          <a:p>
            <a:pPr>
              <a:buFont typeface="Arial" charset="0"/>
              <a:buChar char="•"/>
            </a:pPr>
            <a:endParaRPr lang="en-US" sz="1600" b="1" dirty="0">
              <a:latin typeface="Calibri" pitchFamily="34" charset="0"/>
            </a:endParaRPr>
          </a:p>
          <a:p>
            <a:endParaRPr lang="en-US" sz="1600" b="1" dirty="0">
              <a:latin typeface="Calibri" pitchFamily="34" charset="0"/>
            </a:endParaRPr>
          </a:p>
          <a:p>
            <a:endParaRPr lang="en-US" sz="1600" b="1" dirty="0">
              <a:latin typeface="Calibri" pitchFamily="34" charset="0"/>
            </a:endParaRPr>
          </a:p>
          <a:p>
            <a:endParaRPr lang="en-US" sz="1600" b="1" dirty="0">
              <a:latin typeface="Calibri" pitchFamily="34" charset="0"/>
            </a:endParaRPr>
          </a:p>
        </p:txBody>
      </p:sp>
      <p:sp>
        <p:nvSpPr>
          <p:cNvPr id="8" name="Rectangle 5"/>
          <p:cNvSpPr>
            <a:spLocks noChangeArrowheads="1"/>
          </p:cNvSpPr>
          <p:nvPr/>
        </p:nvSpPr>
        <p:spPr bwMode="auto">
          <a:xfrm>
            <a:off x="3158067" y="4733925"/>
            <a:ext cx="5830888" cy="1828800"/>
          </a:xfrm>
          <a:prstGeom prst="rect">
            <a:avLst/>
          </a:prstGeom>
          <a:noFill/>
          <a:ln w="38100" algn="ctr">
            <a:solidFill>
              <a:srgbClr val="0000FF"/>
            </a:solidFill>
            <a:round/>
            <a:headEnd/>
            <a:tailEnd/>
          </a:ln>
        </p:spPr>
        <p:txBody>
          <a:bodyPr/>
          <a:lstStyle/>
          <a:p>
            <a:pPr defTabSz="1357313"/>
            <a:endParaRPr lang="en-US"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0" name="Title 6"/>
          <p:cNvSpPr txBox="1">
            <a:spLocks/>
          </p:cNvSpPr>
          <p:nvPr/>
        </p:nvSpPr>
        <p:spPr>
          <a:xfrm>
            <a:off x="1295400" y="0"/>
            <a:ext cx="6172200" cy="609600"/>
          </a:xfrm>
          <a:prstGeom prst="rect">
            <a:avLst/>
          </a:prstGeom>
        </p:spPr>
        <p:txBody>
          <a:bodyPr vert="horz" lIns="91440" tIns="45720" rIns="91440" bIns="45720" rtlCol="0" anchor="ctr">
            <a:normAutofit/>
          </a:bodyPr>
          <a:lstStyle/>
          <a:p>
            <a:pPr algn="ctr">
              <a:spcBef>
                <a:spcPct val="0"/>
              </a:spcBef>
              <a:defRPr/>
            </a:pPr>
            <a:r>
              <a:rPr lang="en-US" sz="2400" b="1" i="1" dirty="0" smtClean="0">
                <a:solidFill>
                  <a:srgbClr val="000000"/>
                </a:solidFill>
                <a:latin typeface="+mj-lt"/>
                <a:cs typeface="Arial" pitchFamily="34" charset="0"/>
              </a:rPr>
              <a:t>OER Support Form Page 1</a:t>
            </a:r>
            <a:endParaRPr lang="en-US" sz="2400" b="1" i="1" dirty="0">
              <a:solidFill>
                <a:srgbClr val="000000"/>
              </a:solidFill>
              <a:latin typeface="+mj-lt"/>
              <a:cs typeface="Arial" pitchFamily="34" charset="0"/>
            </a:endParaRPr>
          </a:p>
        </p:txBody>
      </p:sp>
      <p:sp>
        <p:nvSpPr>
          <p:cNvPr id="7" name="Rectangle 6"/>
          <p:cNvSpPr/>
          <p:nvPr/>
        </p:nvSpPr>
        <p:spPr>
          <a:xfrm>
            <a:off x="2819400" y="4267200"/>
            <a:ext cx="3429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8534400" y="58674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pic>
        <p:nvPicPr>
          <p:cNvPr id="12" name="Picture 2"/>
          <p:cNvPicPr>
            <a:picLocks noChangeAspect="1" noChangeArrowheads="1"/>
          </p:cNvPicPr>
          <p:nvPr/>
        </p:nvPicPr>
        <p:blipFill>
          <a:blip r:embed="rId5" cstate="print"/>
          <a:srcRect/>
          <a:stretch>
            <a:fillRect/>
          </a:stretch>
        </p:blipFill>
        <p:spPr bwMode="auto">
          <a:xfrm>
            <a:off x="3048000" y="609600"/>
            <a:ext cx="6096000" cy="6096000"/>
          </a:xfrm>
          <a:prstGeom prst="rect">
            <a:avLst/>
          </a:prstGeom>
          <a:noFill/>
          <a:ln w="9525">
            <a:noFill/>
            <a:miter lim="800000"/>
            <a:headEnd/>
            <a:tailEnd/>
          </a:ln>
        </p:spPr>
      </p:pic>
      <p:sp>
        <p:nvSpPr>
          <p:cNvPr id="13" name="Rectangle 12"/>
          <p:cNvSpPr/>
          <p:nvPr/>
        </p:nvSpPr>
        <p:spPr bwMode="auto">
          <a:xfrm>
            <a:off x="148167" y="990600"/>
            <a:ext cx="2819400" cy="838200"/>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35731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MILPER 13-349 released 3 DEC 13</a:t>
            </a:r>
          </a:p>
        </p:txBody>
      </p:sp>
      <p:sp>
        <p:nvSpPr>
          <p:cNvPr id="14" name="TextBox 7"/>
          <p:cNvSpPr txBox="1">
            <a:spLocks noChangeArrowheads="1"/>
          </p:cNvSpPr>
          <p:nvPr/>
        </p:nvSpPr>
        <p:spPr bwMode="auto">
          <a:xfrm>
            <a:off x="76200" y="1893888"/>
            <a:ext cx="3048000" cy="3539430"/>
          </a:xfrm>
          <a:prstGeom prst="rect">
            <a:avLst/>
          </a:prstGeom>
          <a:noFill/>
          <a:ln w="9525">
            <a:noFill/>
            <a:miter lim="800000"/>
            <a:headEnd/>
            <a:tailEnd/>
          </a:ln>
        </p:spPr>
        <p:txBody>
          <a:bodyPr wrap="square">
            <a:spAutoFit/>
          </a:bodyPr>
          <a:lstStyle/>
          <a:p>
            <a:pPr>
              <a:buFont typeface="Arial" charset="0"/>
              <a:buChar char="•"/>
            </a:pPr>
            <a:r>
              <a:rPr lang="en-US" sz="1600" b="1" dirty="0" smtClean="0"/>
              <a:t> </a:t>
            </a:r>
            <a:r>
              <a:rPr lang="en-US" sz="1600" b="1" dirty="0"/>
              <a:t>Data transferable between the support and evaluation </a:t>
            </a:r>
            <a:r>
              <a:rPr lang="en-US" sz="1600" b="1" dirty="0" smtClean="0"/>
              <a:t>forms within EES</a:t>
            </a:r>
            <a:endParaRPr lang="en-US" sz="1600" b="1" dirty="0"/>
          </a:p>
          <a:p>
            <a:pPr>
              <a:buFont typeface="Arial" charset="0"/>
              <a:buChar char="•"/>
            </a:pPr>
            <a:endParaRPr lang="en-US" sz="1600" b="1" dirty="0"/>
          </a:p>
          <a:p>
            <a:pPr>
              <a:buFont typeface="Arial" charset="0"/>
              <a:buChar char="•"/>
            </a:pPr>
            <a:r>
              <a:rPr lang="en-US" sz="1600" b="1" dirty="0"/>
              <a:t> Facilitates the rater’s ability to easily complete future </a:t>
            </a:r>
            <a:r>
              <a:rPr lang="en-US" sz="1600" b="1" dirty="0" smtClean="0"/>
              <a:t>OERs</a:t>
            </a:r>
            <a:endParaRPr lang="en-US" sz="1600" b="1" dirty="0"/>
          </a:p>
          <a:p>
            <a:endParaRPr lang="en-US" sz="1600" b="1" dirty="0"/>
          </a:p>
          <a:p>
            <a:pPr>
              <a:buFont typeface="Arial" charset="0"/>
              <a:buChar char="•"/>
            </a:pPr>
            <a:r>
              <a:rPr lang="en-US" sz="1600" b="1" dirty="0"/>
              <a:t>  Performance based counseling </a:t>
            </a:r>
            <a:r>
              <a:rPr lang="en-US" sz="1600" b="1" dirty="0" smtClean="0"/>
              <a:t>tool</a:t>
            </a:r>
            <a:endParaRPr lang="en-US" sz="1600" b="1" dirty="0"/>
          </a:p>
          <a:p>
            <a:pPr>
              <a:buFont typeface="Arial" charset="0"/>
              <a:buChar char="•"/>
            </a:pPr>
            <a:endParaRPr lang="en-US" sz="1600" b="1" dirty="0"/>
          </a:p>
          <a:p>
            <a:pPr>
              <a:buFont typeface="Arial" charset="0"/>
              <a:buChar char="•"/>
            </a:pPr>
            <a:r>
              <a:rPr lang="en-US" sz="1600" b="1" dirty="0"/>
              <a:t> Ties performance </a:t>
            </a:r>
            <a:r>
              <a:rPr lang="en-US" sz="1600" b="1" dirty="0" smtClean="0"/>
              <a:t> objectives </a:t>
            </a:r>
            <a:r>
              <a:rPr lang="en-US" sz="1600" b="1" dirty="0"/>
              <a:t>to measureable accomplishments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0" name="Title 6"/>
          <p:cNvSpPr txBox="1">
            <a:spLocks/>
          </p:cNvSpPr>
          <p:nvPr/>
        </p:nvSpPr>
        <p:spPr>
          <a:xfrm>
            <a:off x="1295400" y="0"/>
            <a:ext cx="6172200" cy="609600"/>
          </a:xfrm>
          <a:prstGeom prst="rect">
            <a:avLst/>
          </a:prstGeom>
        </p:spPr>
        <p:txBody>
          <a:bodyPr vert="horz" lIns="91440" tIns="45720" rIns="91440" bIns="45720" rtlCol="0" anchor="ctr">
            <a:normAutofit/>
          </a:bodyPr>
          <a:lstStyle/>
          <a:p>
            <a:pPr algn="ctr">
              <a:spcBef>
                <a:spcPct val="0"/>
              </a:spcBef>
              <a:defRPr/>
            </a:pPr>
            <a:r>
              <a:rPr lang="en-US" sz="2400" b="1" i="1" dirty="0" smtClean="0">
                <a:solidFill>
                  <a:srgbClr val="000000"/>
                </a:solidFill>
                <a:latin typeface="+mj-lt"/>
                <a:cs typeface="Arial" pitchFamily="34" charset="0"/>
              </a:rPr>
              <a:t>OER Support Form Page 2</a:t>
            </a:r>
            <a:endParaRPr lang="en-US" sz="2400" b="1" i="1" dirty="0">
              <a:solidFill>
                <a:srgbClr val="000000"/>
              </a:solidFill>
              <a:latin typeface="+mj-lt"/>
              <a:cs typeface="Arial" pitchFamily="34" charset="0"/>
            </a:endParaRPr>
          </a:p>
        </p:txBody>
      </p:sp>
      <p:sp>
        <p:nvSpPr>
          <p:cNvPr id="8" name="Rectangle 7"/>
          <p:cNvSpPr/>
          <p:nvPr/>
        </p:nvSpPr>
        <p:spPr>
          <a:xfrm>
            <a:off x="3352800" y="5791200"/>
            <a:ext cx="2286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8534400" y="58674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pic>
        <p:nvPicPr>
          <p:cNvPr id="12" name="Picture 2"/>
          <p:cNvPicPr>
            <a:picLocks noChangeAspect="1" noChangeArrowheads="1"/>
          </p:cNvPicPr>
          <p:nvPr/>
        </p:nvPicPr>
        <p:blipFill>
          <a:blip r:embed="rId5" cstate="print"/>
          <a:srcRect/>
          <a:stretch>
            <a:fillRect/>
          </a:stretch>
        </p:blipFill>
        <p:spPr bwMode="auto">
          <a:xfrm>
            <a:off x="3124201" y="457200"/>
            <a:ext cx="6019799" cy="6172200"/>
          </a:xfrm>
          <a:prstGeom prst="rect">
            <a:avLst/>
          </a:prstGeom>
          <a:noFill/>
          <a:ln w="9525">
            <a:noFill/>
            <a:miter lim="800000"/>
            <a:headEnd/>
            <a:tailEnd/>
          </a:ln>
        </p:spPr>
      </p:pic>
      <p:sp>
        <p:nvSpPr>
          <p:cNvPr id="13" name="TextBox 7"/>
          <p:cNvSpPr txBox="1">
            <a:spLocks noChangeArrowheads="1"/>
          </p:cNvSpPr>
          <p:nvPr/>
        </p:nvSpPr>
        <p:spPr bwMode="auto">
          <a:xfrm>
            <a:off x="76200" y="1431925"/>
            <a:ext cx="3429000" cy="3293209"/>
          </a:xfrm>
          <a:prstGeom prst="rect">
            <a:avLst/>
          </a:prstGeom>
          <a:noFill/>
          <a:ln w="9525">
            <a:noFill/>
            <a:miter lim="800000"/>
            <a:headEnd/>
            <a:tailEnd/>
          </a:ln>
        </p:spPr>
        <p:txBody>
          <a:bodyPr wrap="square">
            <a:spAutoFit/>
          </a:bodyPr>
          <a:lstStyle/>
          <a:p>
            <a:endParaRPr lang="en-US" sz="1600" b="1" dirty="0"/>
          </a:p>
          <a:p>
            <a:pPr>
              <a:buFont typeface="Arial" charset="0"/>
              <a:buChar char="•"/>
            </a:pPr>
            <a:r>
              <a:rPr lang="en-US" sz="1600" b="1" dirty="0"/>
              <a:t>  Nested with the current leadership doctrine (</a:t>
            </a:r>
            <a:r>
              <a:rPr lang="en-US" sz="1600" b="1" dirty="0" smtClean="0"/>
              <a:t>ADRP </a:t>
            </a:r>
            <a:r>
              <a:rPr lang="en-US" sz="1600" b="1" dirty="0"/>
              <a:t>6-22)</a:t>
            </a:r>
          </a:p>
          <a:p>
            <a:pPr>
              <a:buFont typeface="Arial" charset="0"/>
              <a:buChar char="•"/>
            </a:pPr>
            <a:endParaRPr lang="en-US" sz="1600" b="1" dirty="0"/>
          </a:p>
          <a:p>
            <a:pPr>
              <a:buFont typeface="Wingdings" pitchFamily="2" charset="2"/>
              <a:buChar char="Ø"/>
            </a:pPr>
            <a:r>
              <a:rPr lang="en-US" sz="1600" b="1" dirty="0" smtClean="0"/>
              <a:t> </a:t>
            </a:r>
            <a:r>
              <a:rPr lang="en-US" sz="1600" b="1" dirty="0"/>
              <a:t>Character </a:t>
            </a:r>
          </a:p>
          <a:p>
            <a:pPr>
              <a:buFont typeface="Wingdings" pitchFamily="2" charset="2"/>
              <a:buChar char="Ø"/>
            </a:pPr>
            <a:r>
              <a:rPr lang="en-US" sz="1600" b="1" dirty="0" smtClean="0"/>
              <a:t> </a:t>
            </a:r>
            <a:r>
              <a:rPr lang="en-US" sz="1600" b="1" dirty="0"/>
              <a:t>Presence</a:t>
            </a:r>
          </a:p>
          <a:p>
            <a:pPr>
              <a:buFont typeface="Wingdings" pitchFamily="2" charset="2"/>
              <a:buChar char="Ø"/>
            </a:pPr>
            <a:r>
              <a:rPr lang="en-US" sz="1600" b="1" dirty="0" smtClean="0"/>
              <a:t> </a:t>
            </a:r>
            <a:r>
              <a:rPr lang="en-US" sz="1600" b="1" dirty="0"/>
              <a:t>Intellect</a:t>
            </a:r>
          </a:p>
          <a:p>
            <a:pPr>
              <a:buFont typeface="Wingdings" pitchFamily="2" charset="2"/>
              <a:buChar char="Ø"/>
            </a:pPr>
            <a:r>
              <a:rPr lang="en-US" sz="1600" b="1" dirty="0" smtClean="0"/>
              <a:t> </a:t>
            </a:r>
            <a:r>
              <a:rPr lang="en-US" sz="1600" b="1" dirty="0"/>
              <a:t>Leads</a:t>
            </a:r>
          </a:p>
          <a:p>
            <a:pPr>
              <a:buFont typeface="Wingdings" pitchFamily="2" charset="2"/>
              <a:buChar char="Ø"/>
            </a:pPr>
            <a:r>
              <a:rPr lang="en-US" sz="1600" b="1" dirty="0" smtClean="0"/>
              <a:t> </a:t>
            </a:r>
            <a:r>
              <a:rPr lang="en-US" sz="1600" b="1" dirty="0"/>
              <a:t>Develops</a:t>
            </a:r>
          </a:p>
          <a:p>
            <a:pPr>
              <a:buFont typeface="Wingdings" pitchFamily="2" charset="2"/>
              <a:buChar char="Ø"/>
            </a:pPr>
            <a:r>
              <a:rPr lang="en-US" sz="1600" b="1" dirty="0" smtClean="0"/>
              <a:t> </a:t>
            </a:r>
            <a:r>
              <a:rPr lang="en-US" sz="1600" b="1" dirty="0"/>
              <a:t>Achieves </a:t>
            </a:r>
          </a:p>
          <a:p>
            <a:endParaRPr lang="en-US" sz="1600" b="1" dirty="0"/>
          </a:p>
          <a:p>
            <a:pPr>
              <a:buFont typeface="Arial" charset="0"/>
              <a:buChar char="•"/>
            </a:pPr>
            <a:r>
              <a:rPr lang="en-US" sz="1600" b="1" dirty="0"/>
              <a:t>  </a:t>
            </a:r>
            <a:r>
              <a:rPr lang="en-US" sz="1600" b="1" dirty="0" smtClean="0"/>
              <a:t>Pages 3-5 of the form contain instructions to assist </a:t>
            </a:r>
            <a:endParaRPr lang="en-US" sz="1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itle 1"/>
          <p:cNvSpPr>
            <a:spLocks noGrp="1"/>
          </p:cNvSpPr>
          <p:nvPr>
            <p:ph type="title"/>
          </p:nvPr>
        </p:nvSpPr>
        <p:spPr>
          <a:xfrm>
            <a:off x="822325" y="0"/>
            <a:ext cx="7499350" cy="411163"/>
          </a:xfrm>
        </p:spPr>
        <p:txBody>
          <a:bodyPr>
            <a:noAutofit/>
          </a:bodyPr>
          <a:lstStyle/>
          <a:p>
            <a:pPr>
              <a:defRPr/>
            </a:pPr>
            <a:r>
              <a:rPr lang="en-US" sz="2400" i="1" dirty="0" smtClean="0">
                <a:solidFill>
                  <a:schemeClr val="tx1"/>
                </a:solidFill>
                <a:latin typeface="+mj-lt"/>
              </a:rPr>
              <a:t>Evaluation Entry System (EES)</a:t>
            </a:r>
          </a:p>
        </p:txBody>
      </p:sp>
      <p:sp>
        <p:nvSpPr>
          <p:cNvPr id="105477" name="TextBox 6"/>
          <p:cNvSpPr txBox="1">
            <a:spLocks noChangeArrowheads="1"/>
          </p:cNvSpPr>
          <p:nvPr/>
        </p:nvSpPr>
        <p:spPr bwMode="auto">
          <a:xfrm>
            <a:off x="228600" y="1287244"/>
            <a:ext cx="8686800" cy="5570756"/>
          </a:xfrm>
          <a:prstGeom prst="rect">
            <a:avLst/>
          </a:prstGeom>
          <a:noFill/>
          <a:ln w="9525">
            <a:noFill/>
            <a:miter lim="800000"/>
            <a:headEnd/>
            <a:tailEnd/>
          </a:ln>
        </p:spPr>
        <p:txBody>
          <a:bodyPr>
            <a:spAutoFit/>
          </a:bodyPr>
          <a:lstStyle/>
          <a:p>
            <a:pPr>
              <a:buFont typeface="Arial" pitchFamily="34" charset="0"/>
              <a:buChar char="•"/>
            </a:pPr>
            <a:r>
              <a:rPr lang="en-US" dirty="0"/>
              <a:t>  </a:t>
            </a:r>
            <a:r>
              <a:rPr lang="en-US" sz="1600" b="1" dirty="0"/>
              <a:t>EES is the revised web-based tool in development at HRC, which will be used to complete and submit evaluations.  </a:t>
            </a:r>
          </a:p>
          <a:p>
            <a:pPr>
              <a:buFont typeface="Arial" pitchFamily="34" charset="0"/>
              <a:buChar char="•"/>
            </a:pPr>
            <a:endParaRPr lang="en-US" sz="1600" b="1" dirty="0"/>
          </a:p>
          <a:p>
            <a:pPr>
              <a:buFont typeface="Arial" pitchFamily="34" charset="0"/>
              <a:buChar char="•"/>
            </a:pPr>
            <a:r>
              <a:rPr lang="en-US" sz="1600" b="1" dirty="0"/>
              <a:t>  EES will consolidate AKO MyForms wizard, IWRS, excel profile calculators, etc.</a:t>
            </a:r>
          </a:p>
          <a:p>
            <a:pPr>
              <a:buFont typeface="Arial" pitchFamily="34" charset="0"/>
              <a:buChar char="•"/>
            </a:pPr>
            <a:endParaRPr lang="en-US" sz="1600" b="1" dirty="0"/>
          </a:p>
          <a:p>
            <a:pPr>
              <a:buFont typeface="Arial" pitchFamily="34" charset="0"/>
              <a:buChar char="•"/>
            </a:pPr>
            <a:r>
              <a:rPr lang="en-US" sz="1600" b="1" dirty="0"/>
              <a:t>  Benefits of EES:</a:t>
            </a:r>
          </a:p>
          <a:p>
            <a:endParaRPr lang="en-US" sz="1600" b="1" dirty="0"/>
          </a:p>
          <a:p>
            <a:pPr lvl="1">
              <a:buFont typeface="Wingdings" pitchFamily="2" charset="2"/>
              <a:buChar char="Ø"/>
            </a:pPr>
            <a:r>
              <a:rPr lang="en-US" sz="1600" b="1" dirty="0"/>
              <a:t> Enhanced wizard to guide rating chain and Human Resource professionals in preparing the evaluation</a:t>
            </a:r>
          </a:p>
          <a:p>
            <a:pPr lvl="1">
              <a:buFont typeface="Wingdings" pitchFamily="2" charset="2"/>
              <a:buChar char="Ø"/>
            </a:pPr>
            <a:endParaRPr lang="en-US" sz="1600" b="1" dirty="0"/>
          </a:p>
          <a:p>
            <a:pPr lvl="1">
              <a:buFont typeface="Wingdings" pitchFamily="2" charset="2"/>
              <a:buChar char="Ø"/>
            </a:pPr>
            <a:r>
              <a:rPr lang="en-US" sz="1600" b="1" dirty="0"/>
              <a:t> Multi-pane dashboard allows user to view data input and form simultaneously</a:t>
            </a:r>
          </a:p>
          <a:p>
            <a:pPr lvl="1">
              <a:buFont typeface="Wingdings" pitchFamily="2" charset="2"/>
              <a:buChar char="Ø"/>
            </a:pPr>
            <a:endParaRPr lang="en-US" sz="1600" b="1" dirty="0"/>
          </a:p>
          <a:p>
            <a:pPr lvl="1">
              <a:buFont typeface="Wingdings" pitchFamily="2" charset="2"/>
              <a:buChar char="Ø"/>
            </a:pPr>
            <a:r>
              <a:rPr lang="en-US" sz="1600" b="1" dirty="0"/>
              <a:t> Built-in tool to view and manage Rater and Senior Rater profiles </a:t>
            </a:r>
          </a:p>
          <a:p>
            <a:pPr lvl="1">
              <a:buFont typeface="Wingdings" pitchFamily="2" charset="2"/>
              <a:buChar char="Ø"/>
            </a:pPr>
            <a:endParaRPr lang="en-US" sz="1600" b="1" dirty="0"/>
          </a:p>
          <a:p>
            <a:pPr lvl="1">
              <a:buFont typeface="Wingdings" pitchFamily="2" charset="2"/>
              <a:buChar char="Ø"/>
            </a:pPr>
            <a:r>
              <a:rPr lang="en-US" sz="1600" b="1" dirty="0"/>
              <a:t> Provides quick reference to AR 623-3 and DA PAM 623-3</a:t>
            </a:r>
          </a:p>
          <a:p>
            <a:pPr lvl="1">
              <a:buFont typeface="Wingdings" pitchFamily="2" charset="2"/>
              <a:buChar char="Ø"/>
            </a:pPr>
            <a:endParaRPr lang="en-US" sz="1600" b="1" dirty="0"/>
          </a:p>
          <a:p>
            <a:pPr lvl="1">
              <a:buFont typeface="Wingdings" pitchFamily="2" charset="2"/>
              <a:buChar char="Ø"/>
            </a:pPr>
            <a:r>
              <a:rPr lang="en-US" sz="1600" b="1" dirty="0"/>
              <a:t> Eliminates accessing multiple systems and consolidates evaluation tools to one system    </a:t>
            </a:r>
          </a:p>
          <a:p>
            <a:pPr lvl="1">
              <a:buFont typeface="Wingdings" pitchFamily="2" charset="2"/>
              <a:buChar char="Ø"/>
            </a:pPr>
            <a:endParaRPr lang="en-US" sz="1600" b="1" dirty="0"/>
          </a:p>
          <a:p>
            <a:pPr lvl="1">
              <a:buFont typeface="Wingdings" pitchFamily="2" charset="2"/>
              <a:buChar char="Ø"/>
            </a:pPr>
            <a:r>
              <a:rPr lang="en-US" sz="1600" b="1" dirty="0"/>
              <a:t> Does not delay evaluation processing due to rater profile “misfires” (automatic downgrade)</a:t>
            </a:r>
          </a:p>
          <a:p>
            <a:r>
              <a:rPr lang="en-US" b="1" dirty="0" smtClean="0"/>
              <a:t>  </a:t>
            </a:r>
            <a:endParaRPr lang="en-US" b="1" dirty="0"/>
          </a:p>
        </p:txBody>
      </p:sp>
      <p:sp>
        <p:nvSpPr>
          <p:cNvPr id="11" name="TextBox 10"/>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5" name="TextBox 4"/>
          <p:cNvSpPr txBox="1"/>
          <p:nvPr/>
        </p:nvSpPr>
        <p:spPr>
          <a:xfrm>
            <a:off x="2209800" y="685800"/>
            <a:ext cx="4493666" cy="369332"/>
          </a:xfrm>
          <a:prstGeom prst="rect">
            <a:avLst/>
          </a:prstGeom>
          <a:noFill/>
        </p:spPr>
        <p:txBody>
          <a:bodyPr wrap="none" rtlCol="0">
            <a:spAutoFit/>
          </a:bodyPr>
          <a:lstStyle/>
          <a:p>
            <a:r>
              <a:rPr lang="en-US" dirty="0" smtClean="0"/>
              <a:t>HTTPS:// EVALUATIONS.HRC.ARMY.MIL</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3" cstate="print"/>
          <a:srcRect/>
          <a:stretch>
            <a:fillRect/>
          </a:stretch>
        </p:blipFill>
        <p:spPr bwMode="auto">
          <a:xfrm>
            <a:off x="0" y="609601"/>
            <a:ext cx="9144000" cy="6248399"/>
          </a:xfrm>
          <a:prstGeom prst="rect">
            <a:avLst/>
          </a:prstGeom>
          <a:noFill/>
          <a:ln w="9525">
            <a:noFill/>
            <a:miter lim="800000"/>
            <a:headEnd/>
            <a:tailEnd/>
          </a:ln>
        </p:spPr>
      </p:pic>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9" name="Title 1"/>
          <p:cNvSpPr>
            <a:spLocks noGrp="1"/>
          </p:cNvSpPr>
          <p:nvPr>
            <p:ph type="title"/>
          </p:nvPr>
        </p:nvSpPr>
        <p:spPr>
          <a:xfrm>
            <a:off x="822325" y="46038"/>
            <a:ext cx="7499350" cy="411162"/>
          </a:xfrm>
        </p:spPr>
        <p:txBody>
          <a:bodyPr>
            <a:noAutofit/>
          </a:bodyPr>
          <a:lstStyle/>
          <a:p>
            <a:pPr>
              <a:defRPr/>
            </a:pPr>
            <a:r>
              <a:rPr lang="en-US" sz="2400" b="1" i="1" dirty="0" smtClean="0">
                <a:solidFill>
                  <a:schemeClr val="tx1"/>
                </a:solidFill>
                <a:latin typeface="+mj-lt"/>
              </a:rPr>
              <a:t>Evaluation Entry System (EES) Landing Page</a:t>
            </a:r>
            <a:endParaRPr lang="en-US" sz="2400" b="1" i="1" dirty="0">
              <a:solidFill>
                <a:schemeClr val="tx1"/>
              </a:solidFill>
              <a:latin typeface="+mj-lt"/>
            </a:endParaRPr>
          </a:p>
        </p:txBody>
      </p:sp>
      <p:sp>
        <p:nvSpPr>
          <p:cNvPr id="6" name="TextBox 5"/>
          <p:cNvSpPr txBox="1"/>
          <p:nvPr/>
        </p:nvSpPr>
        <p:spPr>
          <a:xfrm>
            <a:off x="1981200" y="5638800"/>
            <a:ext cx="3352800" cy="369332"/>
          </a:xfrm>
          <a:prstGeom prst="rect">
            <a:avLst/>
          </a:prstGeom>
          <a:solidFill>
            <a:srgbClr val="FFFF00"/>
          </a:solidFill>
          <a:ln>
            <a:solidFill>
              <a:schemeClr val="tx1"/>
            </a:solidFill>
          </a:ln>
        </p:spPr>
        <p:txBody>
          <a:bodyPr wrap="square" rtlCol="0">
            <a:spAutoFit/>
          </a:bodyPr>
          <a:lstStyle/>
          <a:p>
            <a:r>
              <a:rPr lang="en-US" dirty="0" smtClean="0"/>
              <a:t>https://evaluations.hrc.army.mil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3352800"/>
            <a:ext cx="8229600" cy="1143000"/>
          </a:xfrm>
          <a:prstGeom prst="rect">
            <a:avLst/>
          </a:prstGeom>
        </p:spPr>
        <p:txBody>
          <a:bodyPr anchor="ctr"/>
          <a:lstStyle/>
          <a:p>
            <a:pPr algn="ctr" fontAlgn="auto">
              <a:spcAft>
                <a:spcPts val="0"/>
              </a:spcAft>
              <a:defRPr/>
            </a:pPr>
            <a:r>
              <a:rPr lang="en-US" sz="2400" b="1" i="1" dirty="0">
                <a:ea typeface="+mj-ea"/>
              </a:rPr>
              <a:t>Questions</a:t>
            </a:r>
            <a:br>
              <a:rPr lang="en-US" sz="2400" b="1" i="1" dirty="0">
                <a:ea typeface="+mj-ea"/>
              </a:rPr>
            </a:br>
            <a:r>
              <a:rPr lang="en-US" sz="2400" b="1" i="1" dirty="0">
                <a:ea typeface="+mj-ea"/>
              </a:rPr>
              <a:t/>
            </a:r>
            <a:br>
              <a:rPr lang="en-US" sz="2400" b="1" i="1" dirty="0">
                <a:ea typeface="+mj-ea"/>
              </a:rPr>
            </a:br>
            <a:r>
              <a:rPr lang="en-US" sz="3200" b="1" dirty="0">
                <a:ea typeface="+mj-ea"/>
              </a:rPr>
              <a:t/>
            </a:r>
            <a:br>
              <a:rPr lang="en-US" sz="3200" b="1" dirty="0">
                <a:ea typeface="+mj-ea"/>
              </a:rPr>
            </a:br>
            <a:r>
              <a:rPr lang="en-US" b="1" dirty="0">
                <a:ea typeface="+mj-ea"/>
              </a:rPr>
              <a:t/>
            </a:r>
            <a:br>
              <a:rPr lang="en-US" b="1" dirty="0">
                <a:ea typeface="+mj-ea"/>
              </a:rPr>
            </a:br>
            <a:r>
              <a:rPr lang="en-US" b="1" dirty="0">
                <a:ea typeface="+mj-ea"/>
              </a:rPr>
              <a:t/>
            </a:r>
            <a:br>
              <a:rPr lang="en-US" b="1" dirty="0">
                <a:ea typeface="+mj-ea"/>
              </a:rPr>
            </a:br>
            <a:endParaRPr lang="en-US" b="1" dirty="0">
              <a:ea typeface="+mj-ea"/>
            </a:endParaRPr>
          </a:p>
        </p:txBody>
      </p:sp>
      <p:sp>
        <p:nvSpPr>
          <p:cNvPr id="5" name="TextBox 4"/>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895600"/>
            <a:ext cx="8229600" cy="1143000"/>
          </a:xfrm>
          <a:prstGeom prst="rect">
            <a:avLst/>
          </a:prstGeom>
        </p:spPr>
        <p:txBody>
          <a:bodyPr anchor="ctr"/>
          <a:lstStyle/>
          <a:p>
            <a:pPr algn="ctr" fontAlgn="auto">
              <a:spcAft>
                <a:spcPts val="0"/>
              </a:spcAft>
              <a:defRPr/>
            </a:pPr>
            <a:r>
              <a:rPr lang="en-US" sz="2400" b="1" i="1" dirty="0" smtClean="0">
                <a:ea typeface="+mj-ea"/>
              </a:rPr>
              <a:t>Backup Data</a:t>
            </a:r>
            <a:r>
              <a:rPr lang="en-US" sz="2400" b="1" i="1" dirty="0">
                <a:ea typeface="+mj-ea"/>
              </a:rPr>
              <a:t/>
            </a:r>
            <a:br>
              <a:rPr lang="en-US" sz="2400" b="1" i="1" dirty="0">
                <a:ea typeface="+mj-ea"/>
              </a:rPr>
            </a:br>
            <a:r>
              <a:rPr lang="en-US" sz="2400" b="1" i="1" dirty="0">
                <a:ea typeface="+mj-ea"/>
              </a:rPr>
              <a:t/>
            </a:r>
            <a:br>
              <a:rPr lang="en-US" sz="2400" b="1" i="1" dirty="0">
                <a:ea typeface="+mj-ea"/>
              </a:rPr>
            </a:br>
            <a:r>
              <a:rPr lang="en-US" b="1" dirty="0">
                <a:ea typeface="+mj-ea"/>
              </a:rPr>
              <a:t/>
            </a:r>
            <a:br>
              <a:rPr lang="en-US" b="1" dirty="0">
                <a:ea typeface="+mj-ea"/>
              </a:rPr>
            </a:br>
            <a:endParaRPr lang="en-US" b="1" dirty="0">
              <a:ea typeface="+mj-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0" name="Title 1"/>
          <p:cNvSpPr txBox="1">
            <a:spLocks/>
          </p:cNvSpPr>
          <p:nvPr/>
        </p:nvSpPr>
        <p:spPr>
          <a:xfrm>
            <a:off x="555812" y="76200"/>
            <a:ext cx="8229600" cy="533400"/>
          </a:xfrm>
          <a:prstGeom prst="rect">
            <a:avLst/>
          </a:prstGeom>
        </p:spPr>
        <p:txBody>
          <a:bodyPr>
            <a:normAutofit/>
          </a:bodyPr>
          <a:lstStyle/>
          <a:p>
            <a:pPr algn="ctr" fontAlgn="base">
              <a:spcBef>
                <a:spcPct val="0"/>
              </a:spcBef>
              <a:spcAft>
                <a:spcPct val="0"/>
              </a:spcAft>
              <a:defRPr/>
            </a:pPr>
            <a:r>
              <a:rPr lang="en-US" sz="2400" b="1" i="1" dirty="0" smtClean="0">
                <a:solidFill>
                  <a:prstClr val="black"/>
                </a:solidFill>
                <a:latin typeface="+mj-lt"/>
                <a:cs typeface="Arial" pitchFamily="34" charset="0"/>
              </a:rPr>
              <a:t>Army Leadership Requirements</a:t>
            </a:r>
            <a:endParaRPr lang="en-US" sz="2400" b="1" i="1" dirty="0">
              <a:solidFill>
                <a:prstClr val="black"/>
              </a:solidFill>
              <a:latin typeface="+mj-lt"/>
              <a:cs typeface="Arial" pitchFamily="34" charset="0"/>
            </a:endParaRPr>
          </a:p>
        </p:txBody>
      </p:sp>
      <p:pic>
        <p:nvPicPr>
          <p:cNvPr id="12" name="Picture 2"/>
          <p:cNvPicPr>
            <a:picLocks noChangeAspect="1" noChangeArrowheads="1"/>
          </p:cNvPicPr>
          <p:nvPr/>
        </p:nvPicPr>
        <p:blipFill>
          <a:blip r:embed="rId5" cstate="print"/>
          <a:srcRect/>
          <a:stretch>
            <a:fillRect/>
          </a:stretch>
        </p:blipFill>
        <p:spPr bwMode="auto">
          <a:xfrm>
            <a:off x="276225" y="842963"/>
            <a:ext cx="8591550" cy="5329237"/>
          </a:xfrm>
          <a:prstGeom prst="rect">
            <a:avLst/>
          </a:prstGeom>
          <a:noFill/>
          <a:ln w="9525">
            <a:noFill/>
            <a:miter lim="800000"/>
            <a:headEnd/>
            <a:tailEnd/>
          </a:ln>
        </p:spPr>
      </p:pic>
      <p:sp>
        <p:nvSpPr>
          <p:cNvPr id="13" name="TextBox 12"/>
          <p:cNvSpPr txBox="1"/>
          <p:nvPr/>
        </p:nvSpPr>
        <p:spPr>
          <a:xfrm>
            <a:off x="2103916" y="6189291"/>
            <a:ext cx="4677884" cy="246221"/>
          </a:xfrm>
          <a:prstGeom prst="rect">
            <a:avLst/>
          </a:prstGeom>
          <a:noFill/>
        </p:spPr>
        <p:txBody>
          <a:bodyPr wrap="none" rtlCol="0">
            <a:spAutoFit/>
          </a:bodyPr>
          <a:lstStyle/>
          <a:p>
            <a:pPr fontAlgn="base">
              <a:spcBef>
                <a:spcPct val="0"/>
              </a:spcBef>
              <a:spcAft>
                <a:spcPct val="0"/>
              </a:spcAft>
            </a:pPr>
            <a:r>
              <a:rPr lang="en-US" sz="1000" b="1" dirty="0" smtClean="0">
                <a:solidFill>
                  <a:prstClr val="black"/>
                </a:solidFill>
                <a:latin typeface="Arial" charset="0"/>
                <a:cs typeface="Arial" charset="0"/>
              </a:rPr>
              <a:t>ADRP 6-22 AUG 2012 Figure 1-1. The Army leadership requirements model</a:t>
            </a:r>
            <a:endParaRPr lang="en-US" sz="1000" dirty="0">
              <a:solidFill>
                <a:prstClr val="black"/>
              </a:solidFill>
              <a:latin typeface="Arial" charset="0"/>
              <a:cs typeface="Arial" charset="0"/>
            </a:endParaRPr>
          </a:p>
        </p:txBody>
      </p:sp>
      <p:sp>
        <p:nvSpPr>
          <p:cNvPr id="7" name="Rectangle 6"/>
          <p:cNvSpPr/>
          <p:nvPr/>
        </p:nvSpPr>
        <p:spPr>
          <a:xfrm>
            <a:off x="8534400" y="58674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pic>
        <p:nvPicPr>
          <p:cNvPr id="1030"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p:spPr>
      </p:pic>
      <p:sp>
        <p:nvSpPr>
          <p:cNvPr id="16" name="Title 15"/>
          <p:cNvSpPr>
            <a:spLocks noGrp="1"/>
          </p:cNvSpPr>
          <p:nvPr>
            <p:ph type="title"/>
          </p:nvPr>
        </p:nvSpPr>
        <p:spPr>
          <a:xfrm>
            <a:off x="457200" y="0"/>
            <a:ext cx="8229600" cy="563562"/>
          </a:xfrm>
        </p:spPr>
        <p:txBody>
          <a:bodyPr>
            <a:normAutofit/>
          </a:bodyPr>
          <a:lstStyle/>
          <a:p>
            <a:r>
              <a:rPr lang="en-US" sz="2400" b="1" i="1" dirty="0" smtClean="0">
                <a:solidFill>
                  <a:schemeClr val="tx1"/>
                </a:solidFill>
                <a:latin typeface="+mj-lt"/>
              </a:rPr>
              <a:t>OER CHANGES</a:t>
            </a:r>
            <a:endParaRPr lang="en-US" sz="2400" b="1" i="1" dirty="0">
              <a:solidFill>
                <a:schemeClr val="tx1"/>
              </a:solidFill>
              <a:latin typeface="+mj-lt"/>
            </a:endParaRPr>
          </a:p>
        </p:txBody>
      </p:sp>
      <p:sp>
        <p:nvSpPr>
          <p:cNvPr id="12" name="TextBox 11"/>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7" name="Content Placeholder 7"/>
          <p:cNvSpPr txBox="1">
            <a:spLocks/>
          </p:cNvSpPr>
          <p:nvPr/>
        </p:nvSpPr>
        <p:spPr>
          <a:xfrm>
            <a:off x="0" y="838200"/>
            <a:ext cx="9144000" cy="6192311"/>
          </a:xfrm>
          <a:prstGeom prst="rect">
            <a:avLst/>
          </a:prstGeom>
        </p:spPr>
        <p:txBody>
          <a:bodyPr/>
          <a:lstStyle/>
          <a:p>
            <a:pPr marL="512763" lvl="0" indent="-512763" eaLnBrk="0" fontAlgn="base" hangingPunct="0">
              <a:lnSpc>
                <a:spcPct val="150000"/>
              </a:lnSpc>
              <a:buClr>
                <a:srgbClr val="000000"/>
              </a:buClr>
              <a:buSzPct val="100000"/>
              <a:buFont typeface="Arial" pitchFamily="34" charset="0"/>
              <a:buChar char="•"/>
              <a:defRPr/>
            </a:pPr>
            <a:r>
              <a:rPr lang="en-US" sz="1700" b="1" kern="0" dirty="0" smtClean="0">
                <a:solidFill>
                  <a:srgbClr val="000000"/>
                </a:solidFill>
                <a:latin typeface="Arial" pitchFamily="34" charset="0"/>
                <a:cs typeface="Arial" pitchFamily="34" charset="0"/>
              </a:rPr>
              <a:t>Discourage creation of large senior rater populations (pooling) </a:t>
            </a:r>
          </a:p>
          <a:p>
            <a:pPr marL="969963" lvl="1" indent="-512763" eaLnBrk="0" fontAlgn="base" hangingPunct="0">
              <a:lnSpc>
                <a:spcPct val="150000"/>
              </a:lnSpc>
              <a:buClr>
                <a:srgbClr val="000000"/>
              </a:buClr>
              <a:buSzPct val="100000"/>
              <a:buFont typeface="Wingdings" pitchFamily="2" charset="2"/>
              <a:buChar char="Ø"/>
              <a:defRPr/>
            </a:pPr>
            <a:r>
              <a:rPr lang="en-US" sz="1700" b="1" kern="0" dirty="0" smtClean="0">
                <a:solidFill>
                  <a:srgbClr val="000000"/>
                </a:solidFill>
                <a:latin typeface="Arial" pitchFamily="34" charset="0"/>
                <a:cs typeface="Arial" pitchFamily="34" charset="0"/>
              </a:rPr>
              <a:t>Limits the use of Intermediate Raters  </a:t>
            </a:r>
          </a:p>
          <a:p>
            <a:pPr marL="512763" lvl="0" indent="-512763" eaLnBrk="0" fontAlgn="base" hangingPunct="0">
              <a:lnSpc>
                <a:spcPct val="150000"/>
              </a:lnSpc>
              <a:buClr>
                <a:srgbClr val="000000"/>
              </a:buClr>
              <a:buSzPct val="100000"/>
              <a:buFont typeface="Arial" pitchFamily="34" charset="0"/>
              <a:buChar char="•"/>
              <a:defRPr/>
            </a:pPr>
            <a:r>
              <a:rPr lang="en-US" sz="1700" b="1" kern="0" dirty="0" smtClean="0">
                <a:latin typeface="Arial" pitchFamily="34" charset="0"/>
                <a:cs typeface="Arial" pitchFamily="34" charset="0"/>
              </a:rPr>
              <a:t>Supplementary Review by an Army Officer for non-Army Rating Chains</a:t>
            </a:r>
            <a:endParaRPr lang="en-US" sz="1700" b="1" kern="0" dirty="0" smtClean="0">
              <a:solidFill>
                <a:srgbClr val="000000"/>
              </a:solidFill>
              <a:latin typeface="Arial" pitchFamily="34" charset="0"/>
              <a:cs typeface="Arial" pitchFamily="34" charset="0"/>
            </a:endParaRPr>
          </a:p>
          <a:p>
            <a:pPr marL="512763" indent="-512763" eaLnBrk="0" fontAlgn="base" hangingPunct="0">
              <a:lnSpc>
                <a:spcPct val="150000"/>
              </a:lnSpc>
              <a:buClr>
                <a:srgbClr val="000000"/>
              </a:buClr>
              <a:buSzPct val="100000"/>
              <a:buFont typeface="Arial" pitchFamily="34" charset="0"/>
              <a:buChar char="•"/>
              <a:defRPr/>
            </a:pPr>
            <a:r>
              <a:rPr lang="en-US" sz="1700" b="1" kern="0" dirty="0" smtClean="0">
                <a:solidFill>
                  <a:srgbClr val="000000"/>
                </a:solidFill>
                <a:latin typeface="Arial" pitchFamily="34" charset="0"/>
                <a:cs typeface="Arial" pitchFamily="34" charset="0"/>
              </a:rPr>
              <a:t>Assess performance based on leadership attributes and competencies</a:t>
            </a:r>
          </a:p>
          <a:p>
            <a:pPr marL="512763" indent="-512763" eaLnBrk="0" fontAlgn="base" hangingPunct="0">
              <a:lnSpc>
                <a:spcPct val="150000"/>
              </a:lnSpc>
              <a:buClr>
                <a:srgbClr val="000000"/>
              </a:buClr>
              <a:buSzPct val="100000"/>
              <a:buFont typeface="Arial" pitchFamily="34" charset="0"/>
              <a:buChar char="•"/>
              <a:defRPr/>
            </a:pPr>
            <a:r>
              <a:rPr lang="en-US" sz="1700" b="1" kern="0" dirty="0" smtClean="0">
                <a:solidFill>
                  <a:srgbClr val="000000"/>
                </a:solidFill>
                <a:latin typeface="Arial" pitchFamily="34" charset="0"/>
                <a:cs typeface="Arial" pitchFamily="34" charset="0"/>
              </a:rPr>
              <a:t>Clear delineation of responsibilities: Rater-Performance; Senior Rater-Potential</a:t>
            </a:r>
          </a:p>
          <a:p>
            <a:pPr marL="512763" marR="0" lvl="0" indent="-512763" algn="l" defTabSz="914400" rtl="0" eaLnBrk="0" fontAlgn="base" latinLnBrk="0" hangingPunct="0">
              <a:lnSpc>
                <a:spcPct val="150000"/>
              </a:lnSpc>
              <a:buClr>
                <a:srgbClr val="000000"/>
              </a:buClr>
              <a:buSzPct val="100000"/>
              <a:buFont typeface="Arial" pitchFamily="34" charset="0"/>
              <a:buChar char="•"/>
              <a:tabLst/>
              <a:defRPr/>
            </a:pPr>
            <a:r>
              <a:rPr kumimoji="0" lang="en-US" sz="1700" b="1" i="0" u="none" strike="noStrike" kern="0" cap="none" spc="0" normalizeH="0" baseline="0" noProof="0" dirty="0" smtClean="0">
                <a:ln>
                  <a:noFill/>
                </a:ln>
                <a:solidFill>
                  <a:schemeClr val="tx1"/>
                </a:solidFill>
                <a:effectLst/>
                <a:uLnTx/>
                <a:uFillTx/>
                <a:latin typeface="Arial" pitchFamily="34" charset="0"/>
                <a:cs typeface="Arial" pitchFamily="34" charset="0"/>
              </a:rPr>
              <a:t>Four separate evaluation reports based on grade:</a:t>
            </a:r>
          </a:p>
          <a:p>
            <a:pPr marL="512763" lvl="2">
              <a:buClr>
                <a:srgbClr val="000000"/>
              </a:buClr>
              <a:buFont typeface="Wingdings" pitchFamily="2" charset="2"/>
              <a:buChar char="Ø"/>
              <a:defRPr/>
            </a:pPr>
            <a:r>
              <a:rPr lang="en-US" sz="1700" b="1" dirty="0" smtClean="0">
                <a:latin typeface="Arial" pitchFamily="34" charset="0"/>
                <a:cs typeface="Arial" pitchFamily="34" charset="0"/>
              </a:rPr>
              <a:t>    Company Grade (</a:t>
            </a:r>
            <a:r>
              <a:rPr lang="en-US" sz="1700" b="1" kern="0" dirty="0" smtClean="0">
                <a:latin typeface="Arial" pitchFamily="34" charset="0"/>
                <a:cs typeface="Arial" pitchFamily="34" charset="0"/>
              </a:rPr>
              <a:t>2LT-CPT &amp; WO1-CW2)</a:t>
            </a:r>
            <a:endParaRPr lang="en-US" sz="1700" b="1" dirty="0" smtClean="0">
              <a:latin typeface="Arial" pitchFamily="34" charset="0"/>
              <a:cs typeface="Arial" pitchFamily="34" charset="0"/>
            </a:endParaRPr>
          </a:p>
          <a:p>
            <a:pPr marL="512763" lvl="2">
              <a:buClr>
                <a:srgbClr val="000000"/>
              </a:buClr>
              <a:buFont typeface="Wingdings" pitchFamily="2" charset="2"/>
              <a:buChar char="Ø"/>
              <a:defRPr/>
            </a:pPr>
            <a:r>
              <a:rPr lang="en-US" sz="1700" b="1" dirty="0" smtClean="0">
                <a:latin typeface="Arial" pitchFamily="34" charset="0"/>
                <a:cs typeface="Arial" pitchFamily="34" charset="0"/>
              </a:rPr>
              <a:t>    Field Grade </a:t>
            </a:r>
            <a:r>
              <a:rPr lang="en-US" sz="1700" b="1" kern="0" dirty="0" smtClean="0">
                <a:latin typeface="Arial" pitchFamily="34" charset="0"/>
                <a:cs typeface="Arial" pitchFamily="34" charset="0"/>
              </a:rPr>
              <a:t> (MAJ-LTC &amp; CW3-CW5)</a:t>
            </a:r>
            <a:endParaRPr lang="en-US" sz="1700" b="1" dirty="0" smtClean="0">
              <a:latin typeface="Arial" pitchFamily="34" charset="0"/>
              <a:cs typeface="Arial" pitchFamily="34" charset="0"/>
            </a:endParaRPr>
          </a:p>
          <a:p>
            <a:pPr marL="512763" lvl="2">
              <a:buClr>
                <a:srgbClr val="000000"/>
              </a:buClr>
              <a:buFont typeface="Wingdings" pitchFamily="2" charset="2"/>
              <a:buChar char="Ø"/>
              <a:defRPr/>
            </a:pPr>
            <a:r>
              <a:rPr lang="en-US" sz="1700" b="1" dirty="0" smtClean="0">
                <a:latin typeface="Arial" pitchFamily="34" charset="0"/>
                <a:cs typeface="Arial" pitchFamily="34" charset="0"/>
              </a:rPr>
              <a:t>    Strategic Leaders</a:t>
            </a:r>
            <a:r>
              <a:rPr lang="en-US" sz="1700" b="1" kern="0" dirty="0" smtClean="0">
                <a:latin typeface="Arial" pitchFamily="34" charset="0"/>
                <a:cs typeface="Arial" pitchFamily="34" charset="0"/>
              </a:rPr>
              <a:t> (COL)</a:t>
            </a:r>
          </a:p>
          <a:p>
            <a:pPr marL="512763" lvl="2">
              <a:buClr>
                <a:srgbClr val="000000"/>
              </a:buClr>
              <a:buFont typeface="Wingdings" pitchFamily="2" charset="2"/>
              <a:buChar char="Ø"/>
              <a:defRPr/>
            </a:pPr>
            <a:r>
              <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rPr>
              <a:t>    Brigadier</a:t>
            </a:r>
            <a:r>
              <a:rPr kumimoji="0" lang="en-US" sz="1700" b="1" i="0" u="none" strike="noStrike" kern="0" cap="none" spc="0" normalizeH="0" noProof="0" dirty="0" smtClean="0">
                <a:ln>
                  <a:noFill/>
                </a:ln>
                <a:solidFill>
                  <a:srgbClr val="000000"/>
                </a:solidFill>
                <a:effectLst/>
                <a:uLnTx/>
                <a:uFillTx/>
                <a:latin typeface="Arial" pitchFamily="34" charset="0"/>
                <a:cs typeface="Arial" pitchFamily="34" charset="0"/>
              </a:rPr>
              <a:t> General</a:t>
            </a:r>
            <a:endPar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a:p>
            <a:pPr marL="512763" indent="-512763">
              <a:lnSpc>
                <a:spcPct val="150000"/>
              </a:lnSpc>
              <a:buClr>
                <a:srgbClr val="000000"/>
              </a:buClr>
              <a:buFont typeface="Arial" pitchFamily="34" charset="0"/>
              <a:buChar char="•"/>
              <a:defRPr/>
            </a:pPr>
            <a:r>
              <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rPr>
              <a:t>Implement</a:t>
            </a:r>
            <a:r>
              <a:rPr kumimoji="0" lang="en-US" sz="1700" b="1" i="0" u="none" strike="noStrike" kern="0" cap="none" spc="0" normalizeH="0" noProof="0" dirty="0" smtClean="0">
                <a:ln>
                  <a:noFill/>
                </a:ln>
                <a:solidFill>
                  <a:srgbClr val="000000"/>
                </a:solidFill>
                <a:effectLst/>
                <a:uLnTx/>
                <a:uFillTx/>
                <a:latin typeface="Arial" pitchFamily="34" charset="0"/>
                <a:cs typeface="Arial" pitchFamily="34" charset="0"/>
              </a:rPr>
              <a:t> </a:t>
            </a:r>
            <a:r>
              <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rPr>
              <a:t>a Rater Profile for the Company and Field Grade </a:t>
            </a:r>
            <a:r>
              <a:rPr lang="en-US" sz="1700" b="1" kern="0" dirty="0" smtClean="0">
                <a:solidFill>
                  <a:srgbClr val="000000"/>
                </a:solidFill>
                <a:latin typeface="Arial" pitchFamily="34" charset="0"/>
                <a:cs typeface="Arial" pitchFamily="34" charset="0"/>
              </a:rPr>
              <a:t>Forms</a:t>
            </a:r>
            <a:endPar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a:p>
            <a:pPr marL="512763" indent="-512763" eaLnBrk="0" fontAlgn="base" hangingPunct="0">
              <a:lnSpc>
                <a:spcPct val="150000"/>
              </a:lnSpc>
              <a:buClr>
                <a:srgbClr val="000000"/>
              </a:buClr>
              <a:buSzPct val="100000"/>
              <a:buFont typeface="Arial" pitchFamily="34" charset="0"/>
              <a:buChar char="•"/>
              <a:defRPr/>
            </a:pPr>
            <a:r>
              <a:rPr lang="en-US" sz="1700" b="1" dirty="0" smtClean="0">
                <a:solidFill>
                  <a:srgbClr val="000000"/>
                </a:solidFill>
                <a:latin typeface="Arial" pitchFamily="34" charset="0"/>
                <a:cs typeface="Arial" pitchFamily="34" charset="0"/>
              </a:rPr>
              <a:t>Future Operational and Broadening Assignment Recommendations</a:t>
            </a:r>
          </a:p>
          <a:p>
            <a:pPr marL="512763" marR="0" lvl="0" indent="-512763" algn="l" defTabSz="914400" rtl="0" eaLnBrk="0" fontAlgn="base" latinLnBrk="0" hangingPunct="0">
              <a:lnSpc>
                <a:spcPct val="150000"/>
              </a:lnSpc>
              <a:buClr>
                <a:srgbClr val="000000"/>
              </a:buClr>
              <a:buSzPct val="100000"/>
              <a:buFont typeface="Arial" pitchFamily="34" charset="0"/>
              <a:buChar char="•"/>
              <a:tabLst/>
              <a:defRPr/>
            </a:pPr>
            <a:r>
              <a:rPr kumimoji="0" lang="en-US" sz="1700" b="1" i="0" u="none" strike="noStrike" kern="0" cap="none" spc="0" normalizeH="0" baseline="0" noProof="0" dirty="0" smtClean="0">
                <a:ln>
                  <a:noFill/>
                </a:ln>
                <a:solidFill>
                  <a:schemeClr val="tx1"/>
                </a:solidFill>
                <a:effectLst/>
                <a:uLnTx/>
                <a:uFillTx/>
                <a:latin typeface="Arial" pitchFamily="34" charset="0"/>
                <a:cs typeface="Arial" pitchFamily="34" charset="0"/>
              </a:rPr>
              <a:t>Redefine Senior Rater box label techniques (Less than 50%</a:t>
            </a:r>
            <a:r>
              <a:rPr kumimoji="0" lang="en-US" sz="1700" b="1" i="0" u="none" strike="noStrike" kern="0" cap="none" spc="0" normalizeH="0" noProof="0" dirty="0" smtClean="0">
                <a:ln>
                  <a:noFill/>
                </a:ln>
                <a:solidFill>
                  <a:schemeClr val="tx1"/>
                </a:solidFill>
                <a:effectLst/>
                <a:uLnTx/>
                <a:uFillTx/>
                <a:latin typeface="Arial" pitchFamily="34" charset="0"/>
                <a:cs typeface="Arial" pitchFamily="34" charset="0"/>
              </a:rPr>
              <a:t> Top Box for LTC and below; 24/25% split for COL report (requires profile re-start))</a:t>
            </a:r>
          </a:p>
          <a:p>
            <a:pPr marL="512763" marR="0" lvl="0" indent="-512763" algn="l" defTabSz="914400" rtl="0" eaLnBrk="0" fontAlgn="base" latinLnBrk="0" hangingPunct="0">
              <a:lnSpc>
                <a:spcPct val="150000"/>
              </a:lnSpc>
              <a:buClr>
                <a:srgbClr val="000000"/>
              </a:buClr>
              <a:buSzPct val="100000"/>
              <a:buFont typeface="Arial" pitchFamily="34" charset="0"/>
              <a:buChar char="•"/>
              <a:tabLst/>
              <a:defRPr/>
            </a:pPr>
            <a:r>
              <a:rPr lang="en-US" sz="1700" b="1" kern="0" dirty="0" smtClean="0">
                <a:solidFill>
                  <a:srgbClr val="000000"/>
                </a:solidFill>
                <a:latin typeface="Arial" pitchFamily="34" charset="0"/>
                <a:cs typeface="Arial" pitchFamily="34" charset="0"/>
              </a:rPr>
              <a:t>Support form realigned and mandatory for WO1-COL</a:t>
            </a:r>
          </a:p>
          <a:p>
            <a:pPr marL="512763" marR="0" lvl="0" indent="-512763" algn="l" defTabSz="914400" rtl="0" eaLnBrk="0" fontAlgn="base" latinLnBrk="0" hangingPunct="0">
              <a:lnSpc>
                <a:spcPct val="150000"/>
              </a:lnSpc>
              <a:buClr>
                <a:srgbClr val="000000"/>
              </a:buClr>
              <a:buSzPct val="100000"/>
              <a:buFont typeface="Arial" pitchFamily="34" charset="0"/>
              <a:buChar char="•"/>
              <a:tabLst/>
              <a:defRPr/>
            </a:pPr>
            <a:r>
              <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rPr>
              <a:t>Evaluation</a:t>
            </a:r>
            <a:r>
              <a:rPr kumimoji="0" lang="en-US" sz="1700" b="1" i="0" u="none" strike="noStrike" kern="0" cap="none" spc="0" normalizeH="0" noProof="0" dirty="0" smtClean="0">
                <a:ln>
                  <a:noFill/>
                </a:ln>
                <a:solidFill>
                  <a:srgbClr val="000000"/>
                </a:solidFill>
                <a:effectLst/>
                <a:uLnTx/>
                <a:uFillTx/>
                <a:latin typeface="Arial" pitchFamily="34" charset="0"/>
                <a:cs typeface="Arial" pitchFamily="34" charset="0"/>
              </a:rPr>
              <a:t> Entry System (EES) replaces AKO</a:t>
            </a:r>
            <a:endPar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a:p>
            <a:pPr marL="800100" marR="0" lvl="1" indent="-342900" algn="l" defTabSz="914400" rtl="0" eaLnBrk="0" fontAlgn="base" latinLnBrk="0" hangingPunct="0">
              <a:lnSpc>
                <a:spcPct val="150000"/>
              </a:lnSpc>
              <a:buClr>
                <a:srgbClr val="000000"/>
              </a:buClr>
              <a:buSzTx/>
              <a:buFont typeface="Wingdings" pitchFamily="2" charset="2"/>
              <a:buChar char="q"/>
              <a:tabLst/>
              <a:defRPr/>
            </a:pPr>
            <a:endPar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a:p>
            <a:pPr marL="342900" marR="0" lvl="0" indent="-342900" algn="l" defTabSz="914400" rtl="0" eaLnBrk="0" fontAlgn="base" latinLnBrk="0" hangingPunct="0">
              <a:lnSpc>
                <a:spcPct val="150000"/>
              </a:lnSpc>
              <a:buClr>
                <a:srgbClr val="000000"/>
              </a:buClr>
              <a:buSzPct val="75000"/>
              <a:buFont typeface="Wingdings" pitchFamily="2" charset="2"/>
              <a:buChar char="q"/>
              <a:tabLst/>
              <a:defRPr/>
            </a:pPr>
            <a:endParaRPr kumimoji="0" lang="en-US" sz="1700" b="1" i="0" u="none" strike="noStrike" kern="0" cap="none" spc="0" normalizeH="0" baseline="0" noProof="0" dirty="0" smtClean="0">
              <a:ln>
                <a:noFill/>
              </a:ln>
              <a:solidFill>
                <a:srgbClr val="000000"/>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550" y="907614"/>
            <a:ext cx="8934450" cy="584775"/>
          </a:xfrm>
          <a:prstGeom prst="rect">
            <a:avLst/>
          </a:prstGeom>
        </p:spPr>
        <p:txBody>
          <a:bodyPr wrap="square">
            <a:spAutoFit/>
          </a:bodyPr>
          <a:lstStyle/>
          <a:p>
            <a:pPr fontAlgn="base">
              <a:spcBef>
                <a:spcPct val="0"/>
              </a:spcBef>
              <a:spcAft>
                <a:spcPct val="0"/>
              </a:spcAft>
            </a:pPr>
            <a:endParaRPr lang="en-US" sz="1600" i="1" dirty="0">
              <a:solidFill>
                <a:prstClr val="black"/>
              </a:solidFill>
              <a:latin typeface="Arial" pitchFamily="34" charset="0"/>
              <a:cs typeface="Arial" pitchFamily="34" charset="0"/>
            </a:endParaRPr>
          </a:p>
          <a:p>
            <a:pPr fontAlgn="base">
              <a:spcBef>
                <a:spcPct val="0"/>
              </a:spcBef>
              <a:spcAft>
                <a:spcPct val="0"/>
              </a:spcAft>
            </a:pPr>
            <a:endParaRPr lang="en-US" sz="1600" i="1" dirty="0">
              <a:solidFill>
                <a:prstClr val="black"/>
              </a:solidFill>
              <a:latin typeface="Arial" pitchFamily="34" charset="0"/>
              <a:cs typeface="Arial" pitchFamily="34" charset="0"/>
            </a:endParaRPr>
          </a:p>
        </p:txBody>
      </p:sp>
      <p:sp>
        <p:nvSpPr>
          <p:cNvPr id="5" name="TextBox 4"/>
          <p:cNvSpPr txBox="1"/>
          <p:nvPr/>
        </p:nvSpPr>
        <p:spPr>
          <a:xfrm>
            <a:off x="3048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Functional</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ASCC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WFF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ASA/DCS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Asst XO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ADC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 (BR/ FA Specific)</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USACE</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DCO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ARCIC WFF Chief/Manager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AMC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 LNO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OCLL LNO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CTC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Senior OC-T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JRTC Village Stability Director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AC/RC OC-T</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DA/ASA/DCS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Director.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AWG (Forward Ops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CAC WFF Chief/SME</a:t>
            </a: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a:solidFill>
                <a:prstClr val="black"/>
              </a:solidFill>
              <a:latin typeface="Arial" pitchFamily="34" charset="0"/>
              <a:cs typeface="Arial" pitchFamily="34" charset="0"/>
            </a:endParaRPr>
          </a:p>
        </p:txBody>
      </p:sp>
      <p:sp>
        <p:nvSpPr>
          <p:cNvPr id="163" name="Rectangle 4"/>
          <p:cNvSpPr>
            <a:spLocks noChangeArrowheads="1"/>
          </p:cNvSpPr>
          <p:nvPr/>
        </p:nvSpPr>
        <p:spPr bwMode="auto">
          <a:xfrm>
            <a:off x="114300" y="0"/>
            <a:ext cx="902970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i="1" dirty="0" smtClean="0">
                <a:solidFill>
                  <a:prstClr val="black"/>
                </a:solidFill>
                <a:latin typeface="+mj-lt"/>
                <a:cs typeface="Arial" pitchFamily="34" charset="0"/>
              </a:rPr>
              <a:t>O-4 Broadening Experiences </a:t>
            </a:r>
            <a:endParaRPr lang="en-US" sz="2400" b="1" i="1" dirty="0">
              <a:solidFill>
                <a:prstClr val="black"/>
              </a:solidFill>
              <a:latin typeface="+mj-lt"/>
              <a:cs typeface="Arial" pitchFamily="34" charset="0"/>
            </a:endParaRPr>
          </a:p>
        </p:txBody>
      </p:sp>
      <p:sp>
        <p:nvSpPr>
          <p:cNvPr id="141" name="TextBox 140"/>
          <p:cNvSpPr txBox="1"/>
          <p:nvPr/>
        </p:nvSpPr>
        <p:spPr>
          <a:xfrm>
            <a:off x="67818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JIIM</a:t>
            </a:r>
          </a:p>
          <a:p>
            <a:pPr algn="ct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AIDE TO PRES/VP</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COCOM/Joint Staff Asst XO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 HQs Commandant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UN Staff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DCE Region OPS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DOS Defense Trade Analyst</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OSD</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Analyst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Planner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Emergency Ops officer Assistant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Watch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COCOM/Joint Staff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Analyst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OPS/PLANS/JOC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WFF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Chiefs/Liaisons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IA Liaisons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Watch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NORTHCOM Regional Support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State IG</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OCLL Liaison</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Sister Service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 Sister Service LNO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Transition Team</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Military Observer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Allied Program Manager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NGB Staff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CGSC IA Fellow</a:t>
            </a:r>
          </a:p>
        </p:txBody>
      </p:sp>
      <p:sp>
        <p:nvSpPr>
          <p:cNvPr id="160" name="TextBox 159"/>
          <p:cNvSpPr txBox="1"/>
          <p:nvPr/>
        </p:nvSpPr>
        <p:spPr>
          <a:xfrm>
            <a:off x="46482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Academia &amp; Civilian Enterprise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Fellowships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PMS/APMS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USMA Faculty/Staff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Directorate</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BTO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Training With Industry</a:t>
            </a: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p:txBody>
      </p:sp>
      <p:sp>
        <p:nvSpPr>
          <p:cNvPr id="15" name="TextBox 14"/>
          <p:cNvSpPr txBox="1"/>
          <p:nvPr/>
        </p:nvSpPr>
        <p:spPr>
          <a:xfrm>
            <a:off x="24384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Institutional</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CIG Action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SA/CSA/ASA/DCS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Asst XO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ADC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Special Assistant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Strategic Plans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AOC Action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Speech writer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DA Staff Asst XO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HRC Branch Chief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AWC Staff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CGSC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Recruiting Command HQs (BDE XO, S3)</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 HQs (LNO, ARCIC Chief, DIV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Doctrine Dev</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CDID Project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Exercise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Action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ASCCs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Cadet Command 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USAREC 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1</a:t>
            </a:r>
            <a:r>
              <a:rPr lang="en-US" sz="1100" baseline="30000" dirty="0" smtClean="0">
                <a:solidFill>
                  <a:prstClr val="black"/>
                </a:solidFill>
                <a:latin typeface="Arial" pitchFamily="34" charset="0"/>
                <a:cs typeface="Arial" pitchFamily="34" charset="0"/>
              </a:rPr>
              <a:t>st</a:t>
            </a:r>
            <a:r>
              <a:rPr lang="en-US" sz="1100" dirty="0" smtClean="0">
                <a:solidFill>
                  <a:prstClr val="black"/>
                </a:solidFill>
                <a:latin typeface="Arial" pitchFamily="34" charset="0"/>
                <a:cs typeface="Arial" pitchFamily="34" charset="0"/>
              </a:rPr>
              <a:t> Army/5</a:t>
            </a:r>
            <a:r>
              <a:rPr lang="en-US" sz="1100" baseline="30000" dirty="0" smtClean="0">
                <a:solidFill>
                  <a:prstClr val="black"/>
                </a:solidFill>
                <a:latin typeface="Arial" pitchFamily="34" charset="0"/>
                <a:cs typeface="Arial" pitchFamily="34" charset="0"/>
              </a:rPr>
              <a:t>th</a:t>
            </a:r>
            <a:r>
              <a:rPr lang="en-US" sz="1100" dirty="0" smtClean="0">
                <a:solidFill>
                  <a:prstClr val="black"/>
                </a:solidFill>
                <a:latin typeface="Arial" pitchFamily="34" charset="0"/>
                <a:cs typeface="Arial" pitchFamily="34" charset="0"/>
              </a:rPr>
              <a:t> Army Staff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FORSCOM HQs</a:t>
            </a: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p:txBody>
      </p:sp>
      <p:sp>
        <p:nvSpPr>
          <p:cNvPr id="9" name="Rectangle 8"/>
          <p:cNvSpPr/>
          <p:nvPr/>
        </p:nvSpPr>
        <p:spPr>
          <a:xfrm>
            <a:off x="8877300" y="6019800"/>
            <a:ext cx="2667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550" y="907614"/>
            <a:ext cx="8934450" cy="584775"/>
          </a:xfrm>
          <a:prstGeom prst="rect">
            <a:avLst/>
          </a:prstGeom>
        </p:spPr>
        <p:txBody>
          <a:bodyPr wrap="square">
            <a:spAutoFit/>
          </a:bodyPr>
          <a:lstStyle/>
          <a:p>
            <a:pPr fontAlgn="base">
              <a:spcBef>
                <a:spcPct val="0"/>
              </a:spcBef>
              <a:spcAft>
                <a:spcPct val="0"/>
              </a:spcAft>
            </a:pPr>
            <a:endParaRPr lang="en-US" sz="1600" i="1" dirty="0">
              <a:solidFill>
                <a:prstClr val="black"/>
              </a:solidFill>
              <a:latin typeface="Arial" pitchFamily="34" charset="0"/>
              <a:cs typeface="Arial" pitchFamily="34" charset="0"/>
            </a:endParaRPr>
          </a:p>
          <a:p>
            <a:pPr fontAlgn="base">
              <a:spcBef>
                <a:spcPct val="0"/>
              </a:spcBef>
              <a:spcAft>
                <a:spcPct val="0"/>
              </a:spcAft>
            </a:pPr>
            <a:endParaRPr lang="en-US" sz="1600" i="1" dirty="0">
              <a:solidFill>
                <a:prstClr val="black"/>
              </a:solidFill>
              <a:latin typeface="Arial" pitchFamily="34" charset="0"/>
              <a:cs typeface="Arial" pitchFamily="34" charset="0"/>
            </a:endParaRPr>
          </a:p>
        </p:txBody>
      </p:sp>
      <p:sp>
        <p:nvSpPr>
          <p:cNvPr id="5" name="TextBox 4"/>
          <p:cNvSpPr txBox="1"/>
          <p:nvPr/>
        </p:nvSpPr>
        <p:spPr>
          <a:xfrm>
            <a:off x="3048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Functional</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ASCC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WFF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ASA/DCS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Asst XO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ADC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 (BR/ FA Specific)</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USACE</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DCO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ARCIC WFF Chief/Manager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AMC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 LNO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OCLL LNO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CTC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Senior OC-T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JRTC Village Stability Director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AC/RC OC-T</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DA/ASA/DCS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Director.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AWG (Forward Ops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CAC WFF Chief/SME</a:t>
            </a: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a:solidFill>
                <a:prstClr val="black"/>
              </a:solidFill>
              <a:latin typeface="Arial" pitchFamily="34" charset="0"/>
              <a:cs typeface="Arial" pitchFamily="34" charset="0"/>
            </a:endParaRPr>
          </a:p>
        </p:txBody>
      </p:sp>
      <p:sp>
        <p:nvSpPr>
          <p:cNvPr id="163" name="Rectangle 4"/>
          <p:cNvSpPr>
            <a:spLocks noChangeArrowheads="1"/>
          </p:cNvSpPr>
          <p:nvPr/>
        </p:nvSpPr>
        <p:spPr bwMode="auto">
          <a:xfrm>
            <a:off x="114300" y="0"/>
            <a:ext cx="902970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i="1" dirty="0" smtClean="0">
                <a:solidFill>
                  <a:prstClr val="black"/>
                </a:solidFill>
                <a:latin typeface="+mj-lt"/>
                <a:cs typeface="Arial" pitchFamily="34" charset="0"/>
              </a:rPr>
              <a:t>O-5 Broadening Experiences </a:t>
            </a:r>
            <a:endParaRPr lang="en-US" sz="2400" b="1" i="1" dirty="0">
              <a:solidFill>
                <a:prstClr val="black"/>
              </a:solidFill>
              <a:latin typeface="+mj-lt"/>
              <a:cs typeface="Arial" pitchFamily="34" charset="0"/>
            </a:endParaRPr>
          </a:p>
        </p:txBody>
      </p:sp>
      <p:sp>
        <p:nvSpPr>
          <p:cNvPr id="141" name="TextBox 140"/>
          <p:cNvSpPr txBox="1"/>
          <p:nvPr/>
        </p:nvSpPr>
        <p:spPr>
          <a:xfrm>
            <a:off x="67818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JIIM</a:t>
            </a:r>
          </a:p>
          <a:p>
            <a:pPr algn="ct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AIDE TO PRES/VP</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COCOM/Joint Staff Asst XO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 HQs Commandant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JCS Regional COCOM Desk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OSD</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Analyst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Planner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Strategist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Desk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POL-MIL Planner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Military Assistant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Speechwriter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COCOM/Joint Staff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TNG/Readiness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OPS/PLANS/JOC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WFF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Chiefs/Liaisons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IA Liaisons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NORTHCOM Regional Support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State IG</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OCLL Liaison</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Sister Service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 Sister Service LNO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Transition Team</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Military Observer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Allied Program Manager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NGB Staff</a:t>
            </a:r>
          </a:p>
        </p:txBody>
      </p:sp>
      <p:sp>
        <p:nvSpPr>
          <p:cNvPr id="160" name="TextBox 159"/>
          <p:cNvSpPr txBox="1"/>
          <p:nvPr/>
        </p:nvSpPr>
        <p:spPr>
          <a:xfrm>
            <a:off x="46482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Academia &amp; Civilian Enterprise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Fellowships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PMS/APMS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USMA Faculty/Staff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RTO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Instructor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HQs/Staff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AWC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CGSC Faculty</a:t>
            </a: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p:txBody>
      </p:sp>
      <p:sp>
        <p:nvSpPr>
          <p:cNvPr id="15" name="TextBox 14"/>
          <p:cNvSpPr txBox="1"/>
          <p:nvPr/>
        </p:nvSpPr>
        <p:spPr>
          <a:xfrm>
            <a:off x="24384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Institutional</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CIG Action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SA/CSA/ASA/DCS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Asst XO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ADC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Special Assistant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Strategic Plans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Speech writer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DA Staff Asst XO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HRC Branch Chief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AWC Staff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CGSC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Recruiting Command HQs (BDE XO, S3)</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 HQs (LNO, ARCIC Chief, DIV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Doctrine Dev</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ASCCs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Cadet Command 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USAREC 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1</a:t>
            </a:r>
            <a:r>
              <a:rPr lang="en-US" sz="1100" baseline="30000" dirty="0" smtClean="0">
                <a:solidFill>
                  <a:prstClr val="black"/>
                </a:solidFill>
                <a:latin typeface="Arial" pitchFamily="34" charset="0"/>
                <a:cs typeface="Arial" pitchFamily="34" charset="0"/>
              </a:rPr>
              <a:t>st</a:t>
            </a:r>
            <a:r>
              <a:rPr lang="en-US" sz="1100" dirty="0" smtClean="0">
                <a:solidFill>
                  <a:prstClr val="black"/>
                </a:solidFill>
                <a:latin typeface="Arial" pitchFamily="34" charset="0"/>
                <a:cs typeface="Arial" pitchFamily="34" charset="0"/>
              </a:rPr>
              <a:t> Army/5</a:t>
            </a:r>
            <a:r>
              <a:rPr lang="en-US" sz="1100" baseline="30000" dirty="0" smtClean="0">
                <a:solidFill>
                  <a:prstClr val="black"/>
                </a:solidFill>
                <a:latin typeface="Arial" pitchFamily="34" charset="0"/>
                <a:cs typeface="Arial" pitchFamily="34" charset="0"/>
              </a:rPr>
              <a:t>th</a:t>
            </a:r>
            <a:r>
              <a:rPr lang="en-US" sz="1100" dirty="0" smtClean="0">
                <a:solidFill>
                  <a:prstClr val="black"/>
                </a:solidFill>
                <a:latin typeface="Arial" pitchFamily="34" charset="0"/>
                <a:cs typeface="Arial" pitchFamily="34" charset="0"/>
              </a:rPr>
              <a:t> Army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IMCOM</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CSA Strategic Studies Group</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Army Strategic Planner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FORSCOM HQs</a:t>
            </a: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a:solidFill>
                <a:prstClr val="black"/>
              </a:solidFill>
              <a:latin typeface="Arial" pitchFamily="34" charset="0"/>
              <a:cs typeface="Arial" pitchFamily="34" charset="0"/>
            </a:endParaRPr>
          </a:p>
        </p:txBody>
      </p:sp>
      <p:sp>
        <p:nvSpPr>
          <p:cNvPr id="10" name="TextBox 9"/>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550" y="907614"/>
            <a:ext cx="8934450" cy="584775"/>
          </a:xfrm>
          <a:prstGeom prst="rect">
            <a:avLst/>
          </a:prstGeom>
        </p:spPr>
        <p:txBody>
          <a:bodyPr wrap="square">
            <a:spAutoFit/>
          </a:bodyPr>
          <a:lstStyle/>
          <a:p>
            <a:pPr fontAlgn="base">
              <a:spcBef>
                <a:spcPct val="0"/>
              </a:spcBef>
              <a:spcAft>
                <a:spcPct val="0"/>
              </a:spcAft>
            </a:pPr>
            <a:endParaRPr lang="en-US" sz="1600" i="1" dirty="0">
              <a:solidFill>
                <a:prstClr val="black"/>
              </a:solidFill>
              <a:latin typeface="Arial" pitchFamily="34" charset="0"/>
              <a:cs typeface="Arial" pitchFamily="34" charset="0"/>
            </a:endParaRPr>
          </a:p>
          <a:p>
            <a:pPr fontAlgn="base">
              <a:spcBef>
                <a:spcPct val="0"/>
              </a:spcBef>
              <a:spcAft>
                <a:spcPct val="0"/>
              </a:spcAft>
            </a:pPr>
            <a:endParaRPr lang="en-US" sz="1600" i="1" dirty="0">
              <a:solidFill>
                <a:prstClr val="black"/>
              </a:solidFill>
              <a:latin typeface="Arial" pitchFamily="34" charset="0"/>
              <a:cs typeface="Arial" pitchFamily="34" charset="0"/>
            </a:endParaRPr>
          </a:p>
        </p:txBody>
      </p:sp>
      <p:sp>
        <p:nvSpPr>
          <p:cNvPr id="5" name="TextBox 4"/>
          <p:cNvSpPr txBox="1"/>
          <p:nvPr/>
        </p:nvSpPr>
        <p:spPr>
          <a:xfrm>
            <a:off x="3048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Functional</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ASCC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Red Team</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Plans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IG</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ASA/DCS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XO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Mil Assistant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 (BR/ FA Specific)</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USACE</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DCO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 Capabilities Mgr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AMC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Command Directors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PM</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XO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CTC COG</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DA/ASA/DCS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Director.</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a:solidFill>
                <a:prstClr val="black"/>
              </a:solidFill>
              <a:latin typeface="Arial" pitchFamily="34" charset="0"/>
              <a:cs typeface="Arial" pitchFamily="34" charset="0"/>
            </a:endParaRPr>
          </a:p>
        </p:txBody>
      </p:sp>
      <p:sp>
        <p:nvSpPr>
          <p:cNvPr id="163" name="Rectangle 4"/>
          <p:cNvSpPr>
            <a:spLocks noChangeArrowheads="1"/>
          </p:cNvSpPr>
          <p:nvPr/>
        </p:nvSpPr>
        <p:spPr bwMode="auto">
          <a:xfrm>
            <a:off x="0" y="76200"/>
            <a:ext cx="902970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i="1" dirty="0" smtClean="0">
                <a:solidFill>
                  <a:prstClr val="black"/>
                </a:solidFill>
                <a:latin typeface="+mj-lt"/>
                <a:cs typeface="Arial" pitchFamily="34" charset="0"/>
              </a:rPr>
              <a:t>O-6 Broadening Experiences</a:t>
            </a:r>
            <a:endParaRPr lang="en-US" sz="2400" b="1" i="1" dirty="0">
              <a:solidFill>
                <a:prstClr val="black"/>
              </a:solidFill>
              <a:latin typeface="+mj-lt"/>
              <a:cs typeface="Arial" pitchFamily="34" charset="0"/>
            </a:endParaRPr>
          </a:p>
        </p:txBody>
      </p:sp>
      <p:sp>
        <p:nvSpPr>
          <p:cNvPr id="141" name="TextBox 140"/>
          <p:cNvSpPr txBox="1"/>
          <p:nvPr/>
        </p:nvSpPr>
        <p:spPr>
          <a:xfrm>
            <a:off x="67818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JIIM</a:t>
            </a:r>
          </a:p>
          <a:p>
            <a:pPr algn="ct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AIDE TO VP</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COCOM/Joint Staff XO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JCS Regional COCOM Desk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OSD</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Analyst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Planner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Strategist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Desk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POL-MIL Planner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Military Assistant</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COCOM/Joint Staff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TNG/Readiness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IG</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Special OPS Chiefs/Liaisons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IA Liaisons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DOS Desk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AWC Director Joint Multi-national studies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CAC Joint Allied Studies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Defense Coordination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State IG</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OCLL Director/Liaison</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ALSA Director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Sister Service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Allied PM Foreign Mil Sales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DISA DIV Chief</a:t>
            </a:r>
            <a:endParaRPr lang="en-US" sz="1100" b="1" dirty="0" smtClean="0">
              <a:solidFill>
                <a:prstClr val="black"/>
              </a:solidFill>
              <a:latin typeface="Arial" pitchFamily="34" charset="0"/>
              <a:cs typeface="Arial" pitchFamily="34" charset="0"/>
            </a:endParaRPr>
          </a:p>
        </p:txBody>
      </p:sp>
      <p:sp>
        <p:nvSpPr>
          <p:cNvPr id="160" name="TextBox 159"/>
          <p:cNvSpPr txBox="1"/>
          <p:nvPr/>
        </p:nvSpPr>
        <p:spPr>
          <a:xfrm>
            <a:off x="46482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Academia &amp; Civilian Enterprise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SSC Fellowships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PMS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USMA Faculty/Staff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AWC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CGSC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SAMS Faculty</a:t>
            </a: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p:txBody>
      </p:sp>
      <p:sp>
        <p:nvSpPr>
          <p:cNvPr id="15" name="TextBox 14"/>
          <p:cNvSpPr txBox="1"/>
          <p:nvPr/>
        </p:nvSpPr>
        <p:spPr>
          <a:xfrm>
            <a:off x="2438400" y="838200"/>
            <a:ext cx="2057400" cy="5509200"/>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Institutional</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HRC CIG Chief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SA/CSA/ASA/DCS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XO</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Mil Assistant</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 (BR/ FA Specific)</a:t>
            </a:r>
          </a:p>
          <a:p>
            <a:pPr lvl="1"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DA Staff XO</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HRC DIV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CAC Director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AWC Director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CGSC Faculty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Recruiting Command 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 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CAC Director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CAL</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COIN</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DTAC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SAMS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ASCCs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Division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Cadet Command 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USAREC 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1</a:t>
            </a:r>
            <a:r>
              <a:rPr lang="en-US" sz="1100" baseline="30000" dirty="0" smtClean="0">
                <a:solidFill>
                  <a:prstClr val="black"/>
                </a:solidFill>
                <a:latin typeface="Arial" pitchFamily="34" charset="0"/>
                <a:cs typeface="Arial" pitchFamily="34" charset="0"/>
              </a:rPr>
              <a:t>st</a:t>
            </a:r>
            <a:r>
              <a:rPr lang="en-US" sz="1100" dirty="0" smtClean="0">
                <a:solidFill>
                  <a:prstClr val="black"/>
                </a:solidFill>
                <a:latin typeface="Arial" pitchFamily="34" charset="0"/>
                <a:cs typeface="Arial" pitchFamily="34" charset="0"/>
              </a:rPr>
              <a:t> Army/5</a:t>
            </a:r>
            <a:r>
              <a:rPr lang="en-US" sz="1100" baseline="30000" dirty="0" smtClean="0">
                <a:solidFill>
                  <a:prstClr val="black"/>
                </a:solidFill>
                <a:latin typeface="Arial" pitchFamily="34" charset="0"/>
                <a:cs typeface="Arial" pitchFamily="34" charset="0"/>
              </a:rPr>
              <a:t>th</a:t>
            </a:r>
            <a:r>
              <a:rPr lang="en-US" sz="1100" dirty="0" smtClean="0">
                <a:solidFill>
                  <a:prstClr val="black"/>
                </a:solidFill>
                <a:latin typeface="Arial" pitchFamily="34" charset="0"/>
                <a:cs typeface="Arial" pitchFamily="34" charset="0"/>
              </a:rPr>
              <a:t> Army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IMCOM</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CSA Strategic Studies Group</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Army Strategic Planner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FORSCOM HQs</a:t>
            </a: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a:solidFill>
                <a:prstClr val="black"/>
              </a:solidFill>
              <a:latin typeface="Arial" pitchFamily="34" charset="0"/>
              <a:cs typeface="Arial" pitchFamily="34" charset="0"/>
            </a:endParaRPr>
          </a:p>
        </p:txBody>
      </p:sp>
      <p:sp>
        <p:nvSpPr>
          <p:cNvPr id="10" name="TextBox 9"/>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9550" y="907614"/>
            <a:ext cx="8934450" cy="584775"/>
          </a:xfrm>
          <a:prstGeom prst="rect">
            <a:avLst/>
          </a:prstGeom>
        </p:spPr>
        <p:txBody>
          <a:bodyPr wrap="square">
            <a:spAutoFit/>
          </a:bodyPr>
          <a:lstStyle/>
          <a:p>
            <a:pPr fontAlgn="base">
              <a:spcBef>
                <a:spcPct val="0"/>
              </a:spcBef>
              <a:spcAft>
                <a:spcPct val="0"/>
              </a:spcAft>
            </a:pPr>
            <a:endParaRPr lang="en-US" sz="1600" i="1" dirty="0">
              <a:solidFill>
                <a:prstClr val="black"/>
              </a:solidFill>
              <a:latin typeface="Arial" pitchFamily="34" charset="0"/>
              <a:cs typeface="Arial" pitchFamily="34" charset="0"/>
            </a:endParaRPr>
          </a:p>
          <a:p>
            <a:pPr fontAlgn="base">
              <a:spcBef>
                <a:spcPct val="0"/>
              </a:spcBef>
              <a:spcAft>
                <a:spcPct val="0"/>
              </a:spcAft>
            </a:pPr>
            <a:endParaRPr lang="en-US" sz="1600" i="1" dirty="0">
              <a:solidFill>
                <a:prstClr val="black"/>
              </a:solidFill>
              <a:latin typeface="Arial" pitchFamily="34" charset="0"/>
              <a:cs typeface="Arial" pitchFamily="34" charset="0"/>
            </a:endParaRPr>
          </a:p>
        </p:txBody>
      </p:sp>
      <p:sp>
        <p:nvSpPr>
          <p:cNvPr id="5" name="TextBox 4"/>
          <p:cNvSpPr txBox="1"/>
          <p:nvPr/>
        </p:nvSpPr>
        <p:spPr>
          <a:xfrm>
            <a:off x="304800" y="838200"/>
            <a:ext cx="2057400" cy="3816429"/>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Functional</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ASCC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WFF Chief</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CTC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OC-T</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AC/RC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OC-T</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SGL</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Training/Ops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INSCOM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G2 Watch Officer</a:t>
            </a: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lvl="1"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a:solidFill>
                <a:prstClr val="black"/>
              </a:solidFill>
              <a:latin typeface="Arial" pitchFamily="34" charset="0"/>
              <a:cs typeface="Arial" pitchFamily="34" charset="0"/>
            </a:endParaRPr>
          </a:p>
        </p:txBody>
      </p:sp>
      <p:sp>
        <p:nvSpPr>
          <p:cNvPr id="163" name="Rectangle 4"/>
          <p:cNvSpPr>
            <a:spLocks noChangeArrowheads="1"/>
          </p:cNvSpPr>
          <p:nvPr/>
        </p:nvSpPr>
        <p:spPr bwMode="auto">
          <a:xfrm>
            <a:off x="0" y="0"/>
            <a:ext cx="9029700"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i="1" dirty="0" smtClean="0">
                <a:solidFill>
                  <a:prstClr val="black"/>
                </a:solidFill>
                <a:latin typeface="+mj-lt"/>
                <a:cs typeface="Arial" pitchFamily="34" charset="0"/>
              </a:rPr>
              <a:t>O-3 Broadening Experiences</a:t>
            </a:r>
            <a:endParaRPr lang="en-US" sz="2400" b="1" i="1" dirty="0">
              <a:solidFill>
                <a:prstClr val="black"/>
              </a:solidFill>
              <a:latin typeface="+mj-lt"/>
              <a:cs typeface="Arial" pitchFamily="34" charset="0"/>
            </a:endParaRPr>
          </a:p>
        </p:txBody>
      </p:sp>
      <p:sp>
        <p:nvSpPr>
          <p:cNvPr id="141" name="TextBox 140"/>
          <p:cNvSpPr txBox="1"/>
          <p:nvPr/>
        </p:nvSpPr>
        <p:spPr>
          <a:xfrm>
            <a:off x="6781800" y="838200"/>
            <a:ext cx="2057400" cy="3816429"/>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JIIM</a:t>
            </a:r>
          </a:p>
          <a:p>
            <a:pPr algn="ct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JCS Intern</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PEOC Watch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OSD</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Watch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Transition Team</a:t>
            </a: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dirty="0" smtClean="0">
              <a:solidFill>
                <a:prstClr val="black"/>
              </a:solidFill>
              <a:latin typeface="Arial" pitchFamily="34" charset="0"/>
              <a:cs typeface="Arial" pitchFamily="34" charset="0"/>
            </a:endParaRPr>
          </a:p>
        </p:txBody>
      </p:sp>
      <p:sp>
        <p:nvSpPr>
          <p:cNvPr id="160" name="TextBox 159"/>
          <p:cNvSpPr txBox="1"/>
          <p:nvPr/>
        </p:nvSpPr>
        <p:spPr>
          <a:xfrm>
            <a:off x="4648200" y="838200"/>
            <a:ext cx="2057400" cy="3816429"/>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Academia &amp; Civilian Enterprise </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Fellowships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ACS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Training with Industry</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APMS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USMA Faculty/Staff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TAC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Instructor</a:t>
            </a: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b="1" dirty="0" smtClean="0">
              <a:solidFill>
                <a:prstClr val="black"/>
              </a:solidFill>
              <a:latin typeface="Arial" pitchFamily="34" charset="0"/>
              <a:cs typeface="Arial" pitchFamily="34" charset="0"/>
            </a:endParaRP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p:txBody>
      </p:sp>
      <p:sp>
        <p:nvSpPr>
          <p:cNvPr id="15" name="TextBox 14"/>
          <p:cNvSpPr txBox="1"/>
          <p:nvPr/>
        </p:nvSpPr>
        <p:spPr>
          <a:xfrm>
            <a:off x="2438400" y="838200"/>
            <a:ext cx="2057400" cy="3816429"/>
          </a:xfrm>
          <a:prstGeom prst="rect">
            <a:avLst/>
          </a:prstGeom>
          <a:noFill/>
          <a:ln w="28575">
            <a:solidFill>
              <a:schemeClr val="tx1"/>
            </a:solidFill>
          </a:ln>
        </p:spPr>
        <p:txBody>
          <a:bodyPr wrap="square" rtlCol="0">
            <a:spAutoFit/>
          </a:bodyPr>
          <a:lstStyle/>
          <a:p>
            <a:pPr algn="ctr" fontAlgn="base">
              <a:spcBef>
                <a:spcPct val="0"/>
              </a:spcBef>
              <a:spcAft>
                <a:spcPct val="0"/>
              </a:spcAft>
              <a:defRPr/>
            </a:pPr>
            <a:r>
              <a:rPr lang="en-US" sz="1100" b="1" u="sng" dirty="0" smtClean="0">
                <a:solidFill>
                  <a:prstClr val="black"/>
                </a:solidFill>
                <a:latin typeface="Arial" pitchFamily="34" charset="0"/>
                <a:cs typeface="Arial" pitchFamily="34" charset="0"/>
              </a:rPr>
              <a:t>Institutional</a:t>
            </a:r>
          </a:p>
          <a:p>
            <a:pPr fontAlgn="base">
              <a:spcBef>
                <a:spcPct val="0"/>
              </a:spcBef>
              <a:spcAft>
                <a:spcPct val="0"/>
              </a:spcAft>
              <a:defRPr/>
            </a:pPr>
            <a:endParaRPr lang="en-US" sz="1100" dirty="0" smtClean="0">
              <a:solidFill>
                <a:prstClr val="black"/>
              </a:solidFill>
              <a:latin typeface="Arial" pitchFamily="34" charset="0"/>
              <a:cs typeface="Arial" pitchFamily="34" charset="0"/>
            </a:endParaRP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CIG Action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SA/CSA/ASA/DCS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ADC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Special Assistant</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HRC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Assignment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HQs</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TRADOC</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Analyst</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CAC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Doctrine Dev</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Project 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Officer</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Action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ASCCs</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OPS/Plans Officer</a:t>
            </a:r>
          </a:p>
          <a:p>
            <a:pPr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USAREC </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Staff</a:t>
            </a:r>
          </a:p>
          <a:p>
            <a:pPr lvl="1" fontAlgn="base">
              <a:spcBef>
                <a:spcPct val="0"/>
              </a:spcBef>
              <a:spcAft>
                <a:spcPct val="0"/>
              </a:spcAft>
              <a:buFont typeface="Arial" pitchFamily="34" charset="0"/>
              <a:buChar char="•"/>
              <a:defRPr/>
            </a:pPr>
            <a:r>
              <a:rPr lang="en-US" sz="1100" dirty="0" smtClean="0">
                <a:solidFill>
                  <a:prstClr val="black"/>
                </a:solidFill>
                <a:latin typeface="Arial" pitchFamily="34" charset="0"/>
                <a:cs typeface="Arial" pitchFamily="34" charset="0"/>
              </a:rPr>
              <a:t>Company CMD</a:t>
            </a:r>
          </a:p>
        </p:txBody>
      </p:sp>
      <p:sp>
        <p:nvSpPr>
          <p:cNvPr id="10" name="TextBox 9"/>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a:spLocks noChangeArrowheads="1"/>
          </p:cNvSpPr>
          <p:nvPr/>
        </p:nvSpPr>
        <p:spPr bwMode="auto">
          <a:xfrm>
            <a:off x="1524000" y="0"/>
            <a:ext cx="6059116" cy="523220"/>
          </a:xfrm>
          <a:prstGeom prst="rect">
            <a:avLst/>
          </a:prstGeom>
          <a:noFill/>
          <a:ln w="9525">
            <a:noFill/>
            <a:miter lim="800000"/>
            <a:headEnd/>
            <a:tailEnd/>
          </a:ln>
        </p:spPr>
        <p:txBody>
          <a:bodyPr wrap="square">
            <a:spAutoFit/>
          </a:bodyPr>
          <a:lstStyle/>
          <a:p>
            <a:pPr marL="342900" indent="-342900" algn="ctr">
              <a:buClr>
                <a:srgbClr val="000000"/>
              </a:buClr>
            </a:pPr>
            <a:r>
              <a:rPr lang="en-US" sz="2800" b="1" i="1" dirty="0" smtClean="0">
                <a:latin typeface="+mj-lt"/>
              </a:rPr>
              <a:t>Rater Box Check Defined</a:t>
            </a:r>
            <a:endParaRPr lang="en-US" sz="2800" b="1" i="1" dirty="0">
              <a:latin typeface="+mj-lt"/>
            </a:endParaRPr>
          </a:p>
        </p:txBody>
      </p:sp>
      <p:sp>
        <p:nvSpPr>
          <p:cNvPr id="43" name="TextBox 42"/>
          <p:cNvSpPr txBox="1"/>
          <p:nvPr/>
        </p:nvSpPr>
        <p:spPr>
          <a:xfrm>
            <a:off x="304800" y="1003518"/>
            <a:ext cx="8153400" cy="2246769"/>
          </a:xfrm>
          <a:prstGeom prst="rect">
            <a:avLst/>
          </a:prstGeom>
          <a:noFill/>
        </p:spPr>
        <p:txBody>
          <a:bodyPr wrap="square" rtlCol="0">
            <a:spAutoFit/>
          </a:bodyPr>
          <a:lstStyle/>
          <a:p>
            <a:r>
              <a:rPr lang="en-US" sz="1600" b="1" u="sng" dirty="0" smtClean="0"/>
              <a:t>Excels:</a:t>
            </a:r>
            <a:endParaRPr lang="en-US" sz="1600" dirty="0" smtClean="0"/>
          </a:p>
          <a:p>
            <a:r>
              <a:rPr lang="en-US" sz="1600" dirty="0" smtClean="0"/>
              <a:t>Results far surpass expectations. The officer readily (fluently/naturally/effortlessly) demonstrates a high level of the all attributes and competencies. Recognizes and exploits new resources; creates opportunities.  Demonstrates initiative and adaptability even in highly unusual or difficult situations. Emulated; sought after as expert with influence beyond unit.  Actions have significant, enduring, and positive impact on mission, the unit and beyond. Innovative approaches to problems produce significant gains in quality and efficiency.</a:t>
            </a:r>
          </a:p>
          <a:p>
            <a:pPr algn="ctr"/>
            <a:endParaRPr lang="en-US" sz="1200" dirty="0" smtClean="0">
              <a:latin typeface="+mn-lt"/>
            </a:endParaRPr>
          </a:p>
        </p:txBody>
      </p:sp>
      <p:sp>
        <p:nvSpPr>
          <p:cNvPr id="7" name="TextBox 6"/>
          <p:cNvSpPr txBox="1"/>
          <p:nvPr/>
        </p:nvSpPr>
        <p:spPr>
          <a:xfrm>
            <a:off x="304800" y="3060918"/>
            <a:ext cx="8153400" cy="1754326"/>
          </a:xfrm>
          <a:prstGeom prst="rect">
            <a:avLst/>
          </a:prstGeom>
          <a:noFill/>
        </p:spPr>
        <p:txBody>
          <a:bodyPr wrap="square" rtlCol="0">
            <a:spAutoFit/>
          </a:bodyPr>
          <a:lstStyle/>
          <a:p>
            <a:r>
              <a:rPr lang="en-US" sz="1600" b="1" u="sng" dirty="0" smtClean="0"/>
              <a:t>Proficient:</a:t>
            </a:r>
            <a:endParaRPr lang="en-US" sz="1600" dirty="0" smtClean="0"/>
          </a:p>
          <a:p>
            <a:r>
              <a:rPr lang="en-US" sz="1600" dirty="0" smtClean="0"/>
              <a:t>Consistently produces quality results with measurable improvement in unit performance. Consistently demonstrates a high level of performance for each attribute and competency. Proactive in  challenging situations.  Habitually makes effective use of time and resources; improves position procedures and products.  Positive impact extends beyond position expectations.</a:t>
            </a:r>
          </a:p>
          <a:p>
            <a:pPr algn="ctr"/>
            <a:endParaRPr lang="en-US" sz="1200" dirty="0" smtClean="0">
              <a:latin typeface="+mn-lt"/>
            </a:endParaRPr>
          </a:p>
        </p:txBody>
      </p:sp>
      <p:sp>
        <p:nvSpPr>
          <p:cNvPr id="8" name="TextBox 7"/>
          <p:cNvSpPr txBox="1"/>
          <p:nvPr/>
        </p:nvSpPr>
        <p:spPr>
          <a:xfrm>
            <a:off x="304800" y="4584918"/>
            <a:ext cx="8153400" cy="1815882"/>
          </a:xfrm>
          <a:prstGeom prst="rect">
            <a:avLst/>
          </a:prstGeom>
          <a:noFill/>
        </p:spPr>
        <p:txBody>
          <a:bodyPr wrap="square" rtlCol="0">
            <a:spAutoFit/>
          </a:bodyPr>
          <a:lstStyle/>
          <a:p>
            <a:r>
              <a:rPr lang="en-US" sz="1600" b="1" u="sng" dirty="0" smtClean="0"/>
              <a:t>Capable:</a:t>
            </a:r>
            <a:endParaRPr lang="en-US" sz="1600" dirty="0" smtClean="0"/>
          </a:p>
          <a:p>
            <a:r>
              <a:rPr lang="en-US" sz="1600" dirty="0" smtClean="0"/>
              <a:t>Meets requirements of position and additional duties.  Capable of demonstrating Soldier attributes and competencies and frequently applies them;   Actively learning to apply them at a higher level or in more situations.  Aptitude, commitment, competence meets expectations.  Actions have a positive impact on unit or mission but may be limited in scope of impact or duration.</a:t>
            </a:r>
          </a:p>
          <a:p>
            <a:pPr algn="ctr"/>
            <a:endParaRPr lang="en-US" sz="1600" dirty="0" smtClean="0">
              <a:latin typeface="+mn-lt"/>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76200" y="747891"/>
            <a:ext cx="9067800" cy="6186309"/>
          </a:xfrm>
          <a:prstGeom prst="rect">
            <a:avLst/>
          </a:prstGeom>
          <a:noFill/>
          <a:ln w="9525">
            <a:noFill/>
            <a:miter lim="800000"/>
            <a:headEnd/>
            <a:tailEnd/>
          </a:ln>
        </p:spPr>
        <p:txBody>
          <a:bodyPr wrap="square">
            <a:spAutoFit/>
          </a:bodyPr>
          <a:lstStyle/>
          <a:p>
            <a:pPr>
              <a:buSzPct val="75000"/>
              <a:buFont typeface="Arial" pitchFamily="34" charset="0"/>
              <a:buChar char="•"/>
            </a:pPr>
            <a:r>
              <a:rPr lang="en-US" b="1" dirty="0" smtClean="0"/>
              <a:t>    </a:t>
            </a:r>
            <a:r>
              <a:rPr lang="en-US" sz="1600" b="1" dirty="0" smtClean="0"/>
              <a:t>R</a:t>
            </a:r>
            <a:r>
              <a:rPr lang="en-US" sz="1600" b="1" kern="0" dirty="0" smtClean="0">
                <a:solidFill>
                  <a:srgbClr val="000000"/>
                </a:solidFill>
              </a:rPr>
              <a:t>ater profile established for raters of company and field grade officers </a:t>
            </a:r>
          </a:p>
          <a:p>
            <a:pPr>
              <a:buSzPct val="75000"/>
            </a:pPr>
            <a:r>
              <a:rPr lang="en-US" sz="1600" b="1" dirty="0" smtClean="0"/>
              <a:t>  </a:t>
            </a:r>
          </a:p>
          <a:p>
            <a:pPr>
              <a:buSzPct val="75000"/>
              <a:buFont typeface="Arial" pitchFamily="34" charset="0"/>
              <a:buChar char="•"/>
            </a:pPr>
            <a:r>
              <a:rPr lang="en-US" sz="1600" b="1" dirty="0" smtClean="0"/>
              <a:t>    Maintain </a:t>
            </a:r>
            <a:r>
              <a:rPr lang="en-US" sz="1600" b="1" dirty="0"/>
              <a:t>less than </a:t>
            </a:r>
            <a:r>
              <a:rPr lang="en-US" sz="1600" b="1" dirty="0" smtClean="0"/>
              <a:t>50% of </a:t>
            </a:r>
            <a:r>
              <a:rPr lang="en-US" sz="1600" b="1" dirty="0"/>
              <a:t>reports written </a:t>
            </a:r>
            <a:r>
              <a:rPr lang="en-US" sz="1600" b="1" dirty="0" smtClean="0"/>
              <a:t>by grade </a:t>
            </a:r>
            <a:r>
              <a:rPr lang="en-US" sz="1600" b="1" dirty="0"/>
              <a:t>in </a:t>
            </a:r>
            <a:r>
              <a:rPr lang="en-US" sz="1600" b="1" dirty="0" smtClean="0"/>
              <a:t>the “Excels” box (for raters of LTCs and below)  </a:t>
            </a:r>
            <a:endParaRPr lang="en-US" sz="1600" b="1" dirty="0"/>
          </a:p>
          <a:p>
            <a:pPr>
              <a:buSzPct val="75000"/>
              <a:buFont typeface="Arial" pitchFamily="34" charset="0"/>
              <a:buChar char="•"/>
            </a:pPr>
            <a:endParaRPr lang="en-US" sz="1600" b="1" dirty="0"/>
          </a:p>
          <a:p>
            <a:pPr>
              <a:buSzPct val="75000"/>
              <a:buFont typeface="Arial" pitchFamily="34" charset="0"/>
              <a:buChar char="•"/>
            </a:pPr>
            <a:r>
              <a:rPr lang="en-US" sz="1600" b="1" dirty="0"/>
              <a:t>  </a:t>
            </a:r>
            <a:r>
              <a:rPr lang="en-US" sz="1600" b="1" dirty="0" smtClean="0"/>
              <a:t>  Flexibility -  Raters have a “credit” of 3 in the “Proficient” box to start profile</a:t>
            </a:r>
            <a:endParaRPr lang="en-US" sz="1600" b="1" dirty="0"/>
          </a:p>
          <a:p>
            <a:pPr>
              <a:buSzPct val="75000"/>
              <a:buFont typeface="Arial" pitchFamily="34" charset="0"/>
              <a:buChar char="•"/>
            </a:pPr>
            <a:endParaRPr lang="en-US" sz="1600" b="1" dirty="0"/>
          </a:p>
          <a:p>
            <a:pPr>
              <a:buSzPct val="75000"/>
              <a:buFont typeface="Arial" pitchFamily="34" charset="0"/>
              <a:buChar char="•"/>
            </a:pPr>
            <a:r>
              <a:rPr lang="en-US" sz="1600" b="1" dirty="0"/>
              <a:t>  </a:t>
            </a:r>
            <a:r>
              <a:rPr lang="en-US" sz="1600" b="1" dirty="0" smtClean="0"/>
              <a:t>  Rater OER </a:t>
            </a:r>
            <a:r>
              <a:rPr lang="en-US" sz="1600" b="1" dirty="0"/>
              <a:t>profiles </a:t>
            </a:r>
            <a:r>
              <a:rPr lang="en-US" sz="1600" b="1" dirty="0" smtClean="0"/>
              <a:t>calculated </a:t>
            </a:r>
            <a:r>
              <a:rPr lang="en-US" sz="1600" b="1" dirty="0"/>
              <a:t>based on </a:t>
            </a:r>
            <a:r>
              <a:rPr lang="en-US" sz="1600" b="1" dirty="0" smtClean="0"/>
              <a:t>Profile </a:t>
            </a:r>
            <a:r>
              <a:rPr lang="en-US" sz="1600" b="1" dirty="0" smtClean="0">
                <a:solidFill>
                  <a:srgbClr val="FF0000"/>
                </a:solidFill>
              </a:rPr>
              <a:t>LOCK</a:t>
            </a:r>
            <a:r>
              <a:rPr lang="en-US" sz="1600" b="1" dirty="0" smtClean="0"/>
              <a:t> date as evidenced by </a:t>
            </a:r>
            <a:r>
              <a:rPr lang="en-US" sz="1600" b="1" dirty="0" smtClean="0">
                <a:solidFill>
                  <a:srgbClr val="FF0000"/>
                </a:solidFill>
              </a:rPr>
              <a:t>“LOCKING” </a:t>
            </a:r>
            <a:r>
              <a:rPr lang="en-US" sz="1600" b="1" dirty="0" smtClean="0"/>
              <a:t>the profile indication (Locking as a Rater is the same as signing and sending to HQDA for a Senior Rater);  once an indication of performance is </a:t>
            </a:r>
            <a:r>
              <a:rPr lang="en-US" sz="1600" b="1" dirty="0" smtClean="0">
                <a:solidFill>
                  <a:srgbClr val="FF0000"/>
                </a:solidFill>
              </a:rPr>
              <a:t>LOCKED</a:t>
            </a:r>
            <a:r>
              <a:rPr lang="en-US" sz="1600" b="1" dirty="0" smtClean="0"/>
              <a:t>, the rater cannot retrospectively change mind (undo) on block check without HQDA exception to policy. </a:t>
            </a:r>
            <a:endParaRPr lang="en-US" sz="1600" b="1" dirty="0"/>
          </a:p>
          <a:p>
            <a:pPr>
              <a:buSzPct val="75000"/>
              <a:buFont typeface="Arial" pitchFamily="34" charset="0"/>
              <a:buChar char="•"/>
            </a:pPr>
            <a:endParaRPr lang="en-US" sz="1600" b="1" dirty="0"/>
          </a:p>
          <a:p>
            <a:pPr>
              <a:buSzPct val="75000"/>
              <a:buFont typeface="Arial" pitchFamily="34" charset="0"/>
              <a:buChar char="•"/>
            </a:pPr>
            <a:r>
              <a:rPr lang="en-US" sz="1600" b="1" dirty="0" smtClean="0"/>
              <a:t>     LOCKING cannot be completed earlier than 14 days before the THRU Date on the Evaluation.  </a:t>
            </a:r>
          </a:p>
          <a:p>
            <a:pPr>
              <a:buSzPct val="75000"/>
              <a:buFont typeface="Arial" pitchFamily="34" charset="0"/>
              <a:buChar char="•"/>
            </a:pPr>
            <a:r>
              <a:rPr lang="en-US" sz="1600" b="1" dirty="0" smtClean="0">
                <a:solidFill>
                  <a:schemeClr val="accent4"/>
                </a:solidFill>
              </a:rPr>
              <a:t>     OERs are due at HRC within 90 days after the thru date of evaluation</a:t>
            </a:r>
          </a:p>
          <a:p>
            <a:pPr marL="342900" lvl="0" indent="-342900" fontAlgn="base">
              <a:lnSpc>
                <a:spcPct val="150000"/>
              </a:lnSpc>
              <a:spcBef>
                <a:spcPts val="1200"/>
              </a:spcBef>
              <a:spcAft>
                <a:spcPct val="0"/>
              </a:spcAft>
              <a:buClr>
                <a:schemeClr val="tx1"/>
              </a:buClr>
              <a:buSzPct val="75000"/>
              <a:buFont typeface="Arial" pitchFamily="34" charset="0"/>
              <a:buChar char="•"/>
              <a:defRPr/>
            </a:pPr>
            <a:r>
              <a:rPr lang="en-US" sz="1600" b="1" kern="0" dirty="0" smtClean="0"/>
              <a:t>Maintain a working copy of your rater profile and monitor for accuracy</a:t>
            </a:r>
          </a:p>
          <a:p>
            <a:pPr marL="342900" indent="-342900" fontAlgn="base">
              <a:spcBef>
                <a:spcPts val="1200"/>
              </a:spcBef>
              <a:spcAft>
                <a:spcPct val="0"/>
              </a:spcAft>
              <a:buClr>
                <a:schemeClr val="tx1"/>
              </a:buClr>
              <a:buSzPct val="75000"/>
              <a:buFont typeface="Arial" pitchFamily="34" charset="0"/>
              <a:buChar char="•"/>
              <a:defRPr/>
            </a:pPr>
            <a:r>
              <a:rPr lang="en-US" sz="1600" b="1" kern="0" dirty="0" smtClean="0"/>
              <a:t>EES will have built in profile calculators. This profile calculator is </a:t>
            </a:r>
            <a:r>
              <a:rPr lang="en-US" sz="1600" b="1" u="sng" kern="0" dirty="0" smtClean="0"/>
              <a:t>your profile</a:t>
            </a:r>
            <a:r>
              <a:rPr lang="en-US" sz="1600" b="1" kern="0" dirty="0" smtClean="0"/>
              <a:t>. It does not predict your plans.   Profile calculators are provided for raters to use (example on next slide) are available on the Evaluation Webpage at HRC.</a:t>
            </a:r>
          </a:p>
          <a:p>
            <a:pPr marL="342900" indent="-342900" fontAlgn="base">
              <a:spcBef>
                <a:spcPts val="1200"/>
              </a:spcBef>
              <a:spcAft>
                <a:spcPct val="0"/>
              </a:spcAft>
              <a:buClr>
                <a:schemeClr val="tx1"/>
              </a:buClr>
              <a:buSzPct val="75000"/>
              <a:buFont typeface="Arial" pitchFamily="34" charset="0"/>
              <a:buChar char="•"/>
              <a:defRPr/>
            </a:pPr>
            <a:r>
              <a:rPr lang="en-US" sz="1600" b="1" kern="0" dirty="0" smtClean="0"/>
              <a:t>HRC will explore an automated “Profile Predictor” for future release.</a:t>
            </a:r>
          </a:p>
          <a:p>
            <a:pPr>
              <a:buSzPct val="75000"/>
              <a:buFont typeface="Arial" pitchFamily="34" charset="0"/>
              <a:buChar char="•"/>
            </a:pPr>
            <a:endParaRPr lang="en-US" b="1" dirty="0" smtClean="0">
              <a:solidFill>
                <a:schemeClr val="accent4"/>
              </a:solidFill>
            </a:endParaRPr>
          </a:p>
          <a:p>
            <a:pPr>
              <a:buSzPct val="75000"/>
              <a:buFont typeface="Arial" pitchFamily="34" charset="0"/>
              <a:buChar char="•"/>
            </a:pPr>
            <a:endParaRPr lang="en-US" b="1" dirty="0"/>
          </a:p>
        </p:txBody>
      </p:sp>
      <p:sp>
        <p:nvSpPr>
          <p:cNvPr id="4" name="Title 1"/>
          <p:cNvSpPr txBox="1">
            <a:spLocks/>
          </p:cNvSpPr>
          <p:nvPr/>
        </p:nvSpPr>
        <p:spPr>
          <a:xfrm>
            <a:off x="457200" y="0"/>
            <a:ext cx="8229600" cy="685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smtClean="0">
                <a:ln>
                  <a:noFill/>
                </a:ln>
                <a:effectLst/>
                <a:uLnTx/>
                <a:uFillTx/>
                <a:ea typeface="+mj-ea"/>
                <a:cs typeface="Arial" pitchFamily="34" charset="0"/>
              </a:rPr>
              <a:t>Rater Profile Management</a:t>
            </a:r>
          </a:p>
        </p:txBody>
      </p:sp>
      <p:sp>
        <p:nvSpPr>
          <p:cNvPr id="5" name="TextBox 4"/>
          <p:cNvSpPr txBox="1"/>
          <p:nvPr/>
        </p:nvSpPr>
        <p:spPr>
          <a:xfrm>
            <a:off x="8534400" y="6553200"/>
            <a:ext cx="413331" cy="246221"/>
          </a:xfrm>
          <a:prstGeom prst="rect">
            <a:avLst/>
          </a:prstGeom>
          <a:noFill/>
        </p:spPr>
        <p:txBody>
          <a:bodyPr wrap="square" rtlCol="0">
            <a:spAutoFit/>
          </a:bodyPr>
          <a:lstStyle/>
          <a:p>
            <a:r>
              <a:rPr lang="en-US" sz="1000" dirty="0" smtClean="0">
                <a:solidFill>
                  <a:schemeClr val="bg1"/>
                </a:solidFill>
              </a:rPr>
              <a:t>16</a:t>
            </a:r>
            <a:endParaRPr lang="en-US" sz="1000" dirty="0">
              <a:solidFill>
                <a:schemeClr val="bg1"/>
              </a:solidFill>
            </a:endParaRPr>
          </a:p>
        </p:txBody>
      </p:sp>
      <p:pic>
        <p:nvPicPr>
          <p:cNvPr id="6" name="Picture 5" descr="United States Army Human Resources Command"/>
          <p:cNvPicPr>
            <a:picLocks noChangeAspect="1" noChangeArrowheads="1"/>
          </p:cNvPicPr>
          <p:nvPr/>
        </p:nvPicPr>
        <p:blipFill>
          <a:blip r:embed="rId3" cstate="print"/>
          <a:srcRect/>
          <a:stretch>
            <a:fillRect/>
          </a:stretch>
        </p:blipFill>
        <p:spPr bwMode="auto">
          <a:xfrm>
            <a:off x="8361363" y="9525"/>
            <a:ext cx="754062" cy="754063"/>
          </a:xfrm>
          <a:prstGeom prst="rect">
            <a:avLst/>
          </a:prstGeom>
          <a:noFill/>
          <a:ln w="9525">
            <a:noFill/>
            <a:miter lim="800000"/>
            <a:headEnd/>
            <a:tailEnd/>
          </a:ln>
        </p:spPr>
      </p:pic>
      <p:pic>
        <p:nvPicPr>
          <p:cNvPr id="7" name="Picture 145" descr="H:\CMD-Staff\HRC-ZA\CG Aide Files\Graphics\HRC SSI.jpg"/>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77875" cy="741363"/>
          </a:xfrm>
          <a:prstGeom prst="rect">
            <a:avLst/>
          </a:prstGeom>
          <a:noFill/>
          <a:ln w="9525">
            <a:noFill/>
            <a:miter lim="800000"/>
            <a:headEnd/>
            <a:tailEnd/>
          </a:ln>
        </p:spPr>
      </p:pic>
      <p:sp>
        <p:nvSpPr>
          <p:cNvPr id="9" name="Rectangle 3"/>
          <p:cNvSpPr txBox="1">
            <a:spLocks noChangeArrowheads="1"/>
          </p:cNvSpPr>
          <p:nvPr/>
        </p:nvSpPr>
        <p:spPr bwMode="auto">
          <a:xfrm>
            <a:off x="0" y="4495800"/>
            <a:ext cx="9051471" cy="2508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50000"/>
              </a:lnSpc>
              <a:spcBef>
                <a:spcPts val="1200"/>
              </a:spcBef>
              <a:spcAft>
                <a:spcPct val="0"/>
              </a:spcAft>
              <a:buClr>
                <a:schemeClr val="tx1"/>
              </a:buClr>
              <a:buSzPct val="75000"/>
              <a:buFont typeface="Arial" pitchFamily="34" charset="0"/>
              <a:buChar char="•"/>
              <a:tabLst/>
              <a:defRPr/>
            </a:pPr>
            <a:endParaRPr kumimoji="0" lang="en-US" b="1" i="0" u="none" strike="noStrike" kern="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Rectangle 10"/>
          <p:cNvSpPr>
            <a:spLocks noChangeArrowheads="1"/>
          </p:cNvSpPr>
          <p:nvPr/>
        </p:nvSpPr>
        <p:spPr bwMode="auto">
          <a:xfrm>
            <a:off x="5588000" y="5065713"/>
            <a:ext cx="927100" cy="69850"/>
          </a:xfrm>
          <a:prstGeom prst="rect">
            <a:avLst/>
          </a:prstGeom>
          <a:noFill/>
          <a:ln w="12700">
            <a:noFill/>
            <a:miter lim="800000"/>
            <a:headEnd/>
            <a:tailEnd/>
          </a:ln>
        </p:spPr>
        <p:txBody>
          <a:bodyPr wrap="none" anchor="ctr"/>
          <a:lstStyle/>
          <a:p>
            <a:endParaRPr lang="en-US" dirty="0"/>
          </a:p>
        </p:txBody>
      </p:sp>
      <p:sp>
        <p:nvSpPr>
          <p:cNvPr id="408606" name="Rectangle 30"/>
          <p:cNvSpPr>
            <a:spLocks noChangeArrowheads="1"/>
          </p:cNvSpPr>
          <p:nvPr/>
        </p:nvSpPr>
        <p:spPr bwMode="auto">
          <a:xfrm>
            <a:off x="0" y="103188"/>
            <a:ext cx="7556500" cy="530225"/>
          </a:xfrm>
          <a:prstGeom prst="rect">
            <a:avLst/>
          </a:prstGeom>
          <a:noFill/>
          <a:ln w="12700">
            <a:noFill/>
            <a:miter lim="800000"/>
            <a:headEnd/>
            <a:tailEnd/>
          </a:ln>
          <a:effectLst>
            <a:outerShdw dist="28398" dir="3806097" algn="ctr" rotWithShape="0">
              <a:schemeClr val="tx1"/>
            </a:outerShdw>
          </a:effectLst>
        </p:spPr>
        <p:txBody>
          <a:bodyPr wrap="none" anchor="ctr"/>
          <a:lstStyle/>
          <a:p>
            <a:pPr>
              <a:defRPr/>
            </a:pPr>
            <a:endParaRPr lang="en-US" dirty="0">
              <a:latin typeface="Arial" pitchFamily="34" charset="0"/>
              <a:cs typeface="+mn-cs"/>
            </a:endParaRPr>
          </a:p>
        </p:txBody>
      </p:sp>
      <p:sp>
        <p:nvSpPr>
          <p:cNvPr id="69717" name="Rectangle 107"/>
          <p:cNvSpPr>
            <a:spLocks noChangeArrowheads="1"/>
          </p:cNvSpPr>
          <p:nvPr/>
        </p:nvSpPr>
        <p:spPr bwMode="auto">
          <a:xfrm>
            <a:off x="0" y="0"/>
            <a:ext cx="9144000" cy="439089"/>
          </a:xfrm>
          <a:prstGeom prst="rect">
            <a:avLst/>
          </a:prstGeom>
          <a:noFill/>
          <a:ln w="12700">
            <a:noFill/>
            <a:miter lim="800000"/>
            <a:headEnd/>
            <a:tailEnd/>
          </a:ln>
        </p:spPr>
        <p:txBody>
          <a:bodyPr lIns="63494" tIns="25397" rIns="63494" bIns="25397">
            <a:spAutoFit/>
          </a:bodyPr>
          <a:lstStyle/>
          <a:p>
            <a:pPr algn="ctr" eaLnBrk="0" hangingPunct="0">
              <a:lnSpc>
                <a:spcPct val="90000"/>
              </a:lnSpc>
            </a:pPr>
            <a:r>
              <a:rPr lang="en-US" sz="2800" b="1" i="1" dirty="0" smtClean="0">
                <a:latin typeface="Arial" pitchFamily="34" charset="0"/>
                <a:cs typeface="Arial" pitchFamily="34" charset="0"/>
              </a:rPr>
              <a:t>Rater Managed </a:t>
            </a:r>
            <a:r>
              <a:rPr lang="en-US" sz="2800" b="1" i="1" dirty="0">
                <a:latin typeface="Arial" pitchFamily="34" charset="0"/>
                <a:cs typeface="Arial" pitchFamily="34" charset="0"/>
              </a:rPr>
              <a:t>Profile </a:t>
            </a:r>
            <a:r>
              <a:rPr lang="en-US" sz="2800" b="1" i="1" dirty="0" smtClean="0">
                <a:latin typeface="Arial" pitchFamily="34" charset="0"/>
                <a:cs typeface="Arial" pitchFamily="34" charset="0"/>
              </a:rPr>
              <a:t>Labeling Rules  </a:t>
            </a:r>
            <a:endParaRPr lang="en-US" sz="2800" b="1" i="1" dirty="0">
              <a:latin typeface="Arial" pitchFamily="34" charset="0"/>
              <a:cs typeface="Arial" pitchFamily="34" charset="0"/>
            </a:endParaRPr>
          </a:p>
        </p:txBody>
      </p:sp>
      <p:sp>
        <p:nvSpPr>
          <p:cNvPr id="69718" name="Text Box 108"/>
          <p:cNvSpPr txBox="1">
            <a:spLocks noChangeArrowheads="1"/>
          </p:cNvSpPr>
          <p:nvPr/>
        </p:nvSpPr>
        <p:spPr bwMode="auto">
          <a:xfrm>
            <a:off x="228600" y="1078476"/>
            <a:ext cx="8991600" cy="369324"/>
          </a:xfrm>
          <a:prstGeom prst="rect">
            <a:avLst/>
          </a:prstGeom>
          <a:noFill/>
          <a:ln w="12700">
            <a:noFill/>
            <a:miter lim="800000"/>
            <a:headEnd/>
            <a:tailEnd/>
          </a:ln>
        </p:spPr>
        <p:txBody>
          <a:bodyPr wrap="square" lIns="91432" tIns="45716" rIns="91432" bIns="45716">
            <a:spAutoFit/>
          </a:bodyPr>
          <a:lstStyle/>
          <a:p>
            <a:pPr eaLnBrk="0" hangingPunct="0"/>
            <a:r>
              <a:rPr lang="en-US" b="1" dirty="0">
                <a:solidFill>
                  <a:srgbClr val="0000FF"/>
                </a:solidFill>
              </a:rPr>
              <a:t>Rule #1</a:t>
            </a:r>
            <a:r>
              <a:rPr lang="en-US" b="1" dirty="0" smtClean="0"/>
              <a:t>:  If the Rater checks “Proficient” box, then the report is always labeled “Proficient”</a:t>
            </a:r>
            <a:endParaRPr lang="en-US" b="1" dirty="0"/>
          </a:p>
        </p:txBody>
      </p:sp>
      <p:sp>
        <p:nvSpPr>
          <p:cNvPr id="69719" name="Text Box 109"/>
          <p:cNvSpPr txBox="1">
            <a:spLocks noChangeArrowheads="1"/>
          </p:cNvSpPr>
          <p:nvPr/>
        </p:nvSpPr>
        <p:spPr bwMode="auto">
          <a:xfrm>
            <a:off x="228600" y="1828800"/>
            <a:ext cx="8763000" cy="1477319"/>
          </a:xfrm>
          <a:prstGeom prst="rect">
            <a:avLst/>
          </a:prstGeom>
          <a:noFill/>
          <a:ln w="12700">
            <a:noFill/>
            <a:miter lim="800000"/>
            <a:headEnd/>
            <a:tailEnd/>
          </a:ln>
        </p:spPr>
        <p:txBody>
          <a:bodyPr wrap="square" lIns="91432" tIns="45716" rIns="91432" bIns="45716">
            <a:spAutoFit/>
          </a:bodyPr>
          <a:lstStyle/>
          <a:p>
            <a:pPr eaLnBrk="0" hangingPunct="0"/>
            <a:r>
              <a:rPr lang="en-US" b="1" dirty="0">
                <a:solidFill>
                  <a:srgbClr val="0000FF"/>
                </a:solidFill>
              </a:rPr>
              <a:t>Rule #</a:t>
            </a:r>
            <a:r>
              <a:rPr lang="en-US" b="1" dirty="0" smtClean="0">
                <a:solidFill>
                  <a:srgbClr val="0000FF"/>
                </a:solidFill>
              </a:rPr>
              <a:t>2</a:t>
            </a:r>
            <a:r>
              <a:rPr lang="en-US" b="1" dirty="0" smtClean="0"/>
              <a:t>: If the Rater checks “Capable” or “Unsatisfactory” box, then the report is always respectively labeled “Capable” or “Unsatisfactory” </a:t>
            </a:r>
          </a:p>
          <a:p>
            <a:pPr lvl="1" eaLnBrk="0" hangingPunct="0"/>
            <a:r>
              <a:rPr lang="en-US" dirty="0" smtClean="0"/>
              <a:t>-  The sum of “Proficient,” “Capable,” and “Unsatisfactory” box checks should always be greater than 50% of total ratings  </a:t>
            </a:r>
          </a:p>
          <a:p>
            <a:pPr eaLnBrk="0" hangingPunct="0"/>
            <a:endParaRPr lang="en-US" b="1" dirty="0">
              <a:solidFill>
                <a:srgbClr val="0000FF"/>
              </a:solidFill>
            </a:endParaRPr>
          </a:p>
        </p:txBody>
      </p:sp>
      <p:sp>
        <p:nvSpPr>
          <p:cNvPr id="18" name="Text Box 78"/>
          <p:cNvSpPr txBox="1">
            <a:spLocks noChangeArrowheads="1"/>
          </p:cNvSpPr>
          <p:nvPr/>
        </p:nvSpPr>
        <p:spPr bwMode="auto">
          <a:xfrm>
            <a:off x="228600" y="3276600"/>
            <a:ext cx="8915400" cy="1754318"/>
          </a:xfrm>
          <a:prstGeom prst="rect">
            <a:avLst/>
          </a:prstGeom>
          <a:noFill/>
          <a:ln w="12700">
            <a:noFill/>
            <a:miter lim="800000"/>
            <a:headEnd/>
            <a:tailEnd/>
          </a:ln>
        </p:spPr>
        <p:txBody>
          <a:bodyPr wrap="square" lIns="91432" tIns="45716" rIns="91432" bIns="45716">
            <a:spAutoFit/>
          </a:bodyPr>
          <a:lstStyle/>
          <a:p>
            <a:pPr eaLnBrk="0" hangingPunct="0"/>
            <a:r>
              <a:rPr lang="en-US" b="1" dirty="0">
                <a:solidFill>
                  <a:srgbClr val="0000FF"/>
                </a:solidFill>
              </a:rPr>
              <a:t>Rule #</a:t>
            </a:r>
            <a:r>
              <a:rPr lang="en-US" b="1" dirty="0" smtClean="0">
                <a:solidFill>
                  <a:srgbClr val="0000FF"/>
                </a:solidFill>
              </a:rPr>
              <a:t>3</a:t>
            </a:r>
            <a:r>
              <a:rPr lang="en-US" b="1" dirty="0" smtClean="0"/>
              <a:t>:  If the Rater checks “Excels” box and rater’s use of “Excels” is less than 50%, then the report is labeled “Excels”</a:t>
            </a:r>
            <a:endParaRPr lang="en-US" dirty="0" smtClean="0"/>
          </a:p>
          <a:p>
            <a:pPr lvl="1" eaLnBrk="0" hangingPunct="0"/>
            <a:r>
              <a:rPr lang="en-US" dirty="0" smtClean="0"/>
              <a:t>-  An entry of “Excels” will only be accepted if the mathematical result of the entry is less than 50% of the total number of reports rendered in that grade.  </a:t>
            </a:r>
          </a:p>
          <a:p>
            <a:pPr lvl="1" eaLnBrk="0" hangingPunct="0"/>
            <a:endParaRPr lang="en-US" b="1" dirty="0" smtClean="0"/>
          </a:p>
          <a:p>
            <a:pPr eaLnBrk="0" hangingPunct="0"/>
            <a:r>
              <a:rPr lang="en-US" b="1" dirty="0" smtClean="0">
                <a:solidFill>
                  <a:srgbClr val="0000FF"/>
                </a:solidFill>
              </a:rPr>
              <a:t>  </a:t>
            </a:r>
            <a:endParaRPr lang="en-US" b="1" dirty="0">
              <a:solidFill>
                <a:srgbClr val="0000FF"/>
              </a:solidFill>
            </a:endParaRPr>
          </a:p>
        </p:txBody>
      </p:sp>
      <p:sp>
        <p:nvSpPr>
          <p:cNvPr id="19" name="Text Box 79"/>
          <p:cNvSpPr txBox="1">
            <a:spLocks noChangeArrowheads="1"/>
          </p:cNvSpPr>
          <p:nvPr/>
        </p:nvSpPr>
        <p:spPr bwMode="auto">
          <a:xfrm>
            <a:off x="228600" y="4724400"/>
            <a:ext cx="8763000" cy="2031317"/>
          </a:xfrm>
          <a:prstGeom prst="rect">
            <a:avLst/>
          </a:prstGeom>
          <a:noFill/>
          <a:ln w="12700">
            <a:noFill/>
            <a:miter lim="800000"/>
            <a:headEnd/>
            <a:tailEnd/>
          </a:ln>
        </p:spPr>
        <p:txBody>
          <a:bodyPr wrap="square" lIns="91432" tIns="45716" rIns="91432" bIns="45716">
            <a:spAutoFit/>
          </a:bodyPr>
          <a:lstStyle/>
          <a:p>
            <a:pPr eaLnBrk="0" hangingPunct="0"/>
            <a:r>
              <a:rPr lang="en-US" b="1" dirty="0">
                <a:solidFill>
                  <a:srgbClr val="0000FF"/>
                </a:solidFill>
              </a:rPr>
              <a:t>Rule #4</a:t>
            </a:r>
            <a:r>
              <a:rPr lang="en-US" b="1" dirty="0" smtClean="0">
                <a:solidFill>
                  <a:srgbClr val="0000FF"/>
                </a:solidFill>
              </a:rPr>
              <a:t>:  </a:t>
            </a:r>
            <a:r>
              <a:rPr lang="en-US" b="1" dirty="0" smtClean="0">
                <a:solidFill>
                  <a:srgbClr val="FF0000"/>
                </a:solidFill>
              </a:rPr>
              <a:t>MISFIRE – </a:t>
            </a:r>
            <a:r>
              <a:rPr lang="en-US" b="1" dirty="0" smtClean="0"/>
              <a:t>“If the Raters checks the “Excels” box and rater’s profile is equal to or greater than 50%, then the report is labeled “Proficient" and the rater is charged with Excels.  </a:t>
            </a:r>
          </a:p>
          <a:p>
            <a:pPr eaLnBrk="0" hangingPunct="0"/>
            <a:endParaRPr lang="en-US" b="1" dirty="0" smtClean="0"/>
          </a:p>
          <a:p>
            <a:pPr eaLnBrk="0" hangingPunct="0"/>
            <a:r>
              <a:rPr lang="en-US" b="1" dirty="0" smtClean="0"/>
              <a:t>Note: Online Evaluation completion will not allow Rater Misfires.</a:t>
            </a:r>
            <a:endParaRPr lang="en-US" dirty="0" smtClean="0"/>
          </a:p>
          <a:p>
            <a:pPr lvl="1" eaLnBrk="0" hangingPunct="0"/>
            <a:endParaRPr lang="en-US" dirty="0" smtClean="0"/>
          </a:p>
          <a:p>
            <a:pPr eaLnBrk="0" hangingPunct="0"/>
            <a:endParaRPr lang="en-US" b="1" dirty="0">
              <a:solidFill>
                <a:srgbClr val="0000FF"/>
              </a:solidFill>
            </a:endParaRPr>
          </a:p>
        </p:txBody>
      </p:sp>
      <p:pic>
        <p:nvPicPr>
          <p:cNvPr id="9" name="Picture 5" descr="United States Army Human Resources Command"/>
          <p:cNvPicPr>
            <a:picLocks noChangeAspect="1" noChangeArrowheads="1"/>
          </p:cNvPicPr>
          <p:nvPr/>
        </p:nvPicPr>
        <p:blipFill>
          <a:blip r:embed="rId3" cstate="print"/>
          <a:srcRect/>
          <a:stretch>
            <a:fillRect/>
          </a:stretch>
        </p:blipFill>
        <p:spPr bwMode="auto">
          <a:xfrm>
            <a:off x="8361363" y="9525"/>
            <a:ext cx="754062" cy="754063"/>
          </a:xfrm>
          <a:prstGeom prst="rect">
            <a:avLst/>
          </a:prstGeom>
          <a:noFill/>
          <a:ln w="9525">
            <a:noFill/>
            <a:miter lim="800000"/>
            <a:headEnd/>
            <a:tailEnd/>
          </a:ln>
        </p:spPr>
      </p:pic>
      <p:pic>
        <p:nvPicPr>
          <p:cNvPr id="10" name="Picture 145" descr="H:\CMD-Staff\HRC-ZA\CG Aide Files\Graphics\HRC SSI.jpg"/>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77875" cy="741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3824"/>
            <a:ext cx="8229600" cy="685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smtClean="0">
                <a:ln>
                  <a:noFill/>
                </a:ln>
                <a:effectLst/>
                <a:uLnTx/>
                <a:uFillTx/>
                <a:ea typeface="+mj-ea"/>
                <a:cs typeface="Arial" pitchFamily="34" charset="0"/>
              </a:rPr>
              <a:t>Example Rater Profile Calculator/Tracker</a:t>
            </a:r>
          </a:p>
        </p:txBody>
      </p:sp>
      <p:sp>
        <p:nvSpPr>
          <p:cNvPr id="5" name="TextBox 4"/>
          <p:cNvSpPr txBox="1"/>
          <p:nvPr/>
        </p:nvSpPr>
        <p:spPr>
          <a:xfrm>
            <a:off x="8534400" y="6553200"/>
            <a:ext cx="413331" cy="246221"/>
          </a:xfrm>
          <a:prstGeom prst="rect">
            <a:avLst/>
          </a:prstGeom>
          <a:noFill/>
        </p:spPr>
        <p:txBody>
          <a:bodyPr wrap="square" rtlCol="0">
            <a:spAutoFit/>
          </a:bodyPr>
          <a:lstStyle/>
          <a:p>
            <a:r>
              <a:rPr lang="en-US" sz="1000" dirty="0" smtClean="0">
                <a:solidFill>
                  <a:schemeClr val="bg1"/>
                </a:solidFill>
              </a:rPr>
              <a:t>16</a:t>
            </a:r>
            <a:endParaRPr lang="en-US" sz="1000" dirty="0">
              <a:solidFill>
                <a:schemeClr val="bg1"/>
              </a:solidFill>
            </a:endParaRPr>
          </a:p>
        </p:txBody>
      </p:sp>
      <p:pic>
        <p:nvPicPr>
          <p:cNvPr id="6" name="Picture 5" descr="United States Army Human Resources Command"/>
          <p:cNvPicPr>
            <a:picLocks noChangeAspect="1" noChangeArrowheads="1"/>
          </p:cNvPicPr>
          <p:nvPr/>
        </p:nvPicPr>
        <p:blipFill>
          <a:blip r:embed="rId4" cstate="print"/>
          <a:srcRect/>
          <a:stretch>
            <a:fillRect/>
          </a:stretch>
        </p:blipFill>
        <p:spPr bwMode="auto">
          <a:xfrm>
            <a:off x="8361363" y="9525"/>
            <a:ext cx="754062" cy="754063"/>
          </a:xfrm>
          <a:prstGeom prst="rect">
            <a:avLst/>
          </a:prstGeom>
          <a:noFill/>
          <a:ln w="9525">
            <a:noFill/>
            <a:miter lim="800000"/>
            <a:headEnd/>
            <a:tailEnd/>
          </a:ln>
        </p:spPr>
      </p:pic>
      <p:pic>
        <p:nvPicPr>
          <p:cNvPr id="7" name="Picture 145" descr="H:\CMD-Staff\HRC-ZA\CG Aide Files\Graphics\HRC SSI.jpg"/>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777875" cy="741363"/>
          </a:xfrm>
          <a:prstGeom prst="rect">
            <a:avLst/>
          </a:prstGeom>
          <a:noFill/>
          <a:ln w="9525">
            <a:noFill/>
            <a:miter lim="800000"/>
            <a:headEnd/>
            <a:tailEnd/>
          </a:ln>
        </p:spPr>
      </p:pic>
      <p:graphicFrame>
        <p:nvGraphicFramePr>
          <p:cNvPr id="4101" name="Object 5"/>
          <p:cNvGraphicFramePr>
            <a:graphicFrameLocks noChangeAspect="1"/>
          </p:cNvGraphicFramePr>
          <p:nvPr/>
        </p:nvGraphicFramePr>
        <p:xfrm>
          <a:off x="0" y="762000"/>
          <a:ext cx="9144000" cy="6096000"/>
        </p:xfrm>
        <a:graphic>
          <a:graphicData uri="http://schemas.openxmlformats.org/presentationml/2006/ole">
            <p:oleObj spid="_x0000_s99330" name="Worksheet" r:id="rId6" imgW="7877140" imgH="4029152" progId="Excel.Sheet.12">
              <p:embed/>
            </p:oleObj>
          </a:graphicData>
        </a:graphic>
      </p:graphicFrame>
      <p:sp>
        <p:nvSpPr>
          <p:cNvPr id="8" name="TextBox 7"/>
          <p:cNvSpPr txBox="1"/>
          <p:nvPr/>
        </p:nvSpPr>
        <p:spPr>
          <a:xfrm>
            <a:off x="228600" y="4267200"/>
            <a:ext cx="2286000" cy="646331"/>
          </a:xfrm>
          <a:prstGeom prst="rect">
            <a:avLst/>
          </a:prstGeom>
          <a:solidFill>
            <a:srgbClr val="FFFF00"/>
          </a:solidFill>
          <a:ln>
            <a:solidFill>
              <a:schemeClr val="tx1"/>
            </a:solidFill>
          </a:ln>
        </p:spPr>
        <p:txBody>
          <a:bodyPr wrap="square" rtlCol="0">
            <a:spAutoFit/>
          </a:bodyPr>
          <a:lstStyle/>
          <a:p>
            <a:pPr algn="ctr"/>
            <a:r>
              <a:rPr lang="en-US" sz="1200" dirty="0" smtClean="0">
                <a:latin typeface="+mn-lt"/>
              </a:rPr>
              <a:t>Will be available thru Evaluation Entry System Website</a:t>
            </a:r>
          </a:p>
        </p:txBody>
      </p:sp>
      <p:sp>
        <p:nvSpPr>
          <p:cNvPr id="9" name="Oval 8"/>
          <p:cNvSpPr/>
          <p:nvPr/>
        </p:nvSpPr>
        <p:spPr bwMode="auto">
          <a:xfrm>
            <a:off x="2667000" y="1371600"/>
            <a:ext cx="381000" cy="3048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2"/>
              </a:solidFill>
              <a:effectLst/>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3400" y="0"/>
            <a:ext cx="7848600" cy="523220"/>
          </a:xfrm>
          <a:prstGeom prst="rect">
            <a:avLst/>
          </a:prstGeom>
          <a:noFill/>
        </p:spPr>
        <p:txBody>
          <a:bodyPr wrap="square" rtlCol="0">
            <a:spAutoFit/>
          </a:bodyPr>
          <a:lstStyle/>
          <a:p>
            <a:pPr algn="ctr"/>
            <a:r>
              <a:rPr lang="en-US" sz="2800" b="1" i="1" dirty="0" smtClean="0">
                <a:latin typeface="Arial" pitchFamily="34" charset="0"/>
                <a:cs typeface="Arial" pitchFamily="34" charset="0"/>
              </a:rPr>
              <a:t>Rater Profile Credit</a:t>
            </a:r>
            <a:endParaRPr lang="en-US" sz="2800" b="1" i="1" dirty="0">
              <a:latin typeface="Arial" pitchFamily="34" charset="0"/>
              <a:cs typeface="Arial" pitchFamily="34" charset="0"/>
            </a:endParaRPr>
          </a:p>
        </p:txBody>
      </p:sp>
      <p:graphicFrame>
        <p:nvGraphicFramePr>
          <p:cNvPr id="14344" name="Object 4">
            <a:hlinkClick r:id="" action="ppaction://ole?verb=0"/>
          </p:cNvPr>
          <p:cNvGraphicFramePr>
            <a:graphicFrameLocks/>
          </p:cNvGraphicFramePr>
          <p:nvPr/>
        </p:nvGraphicFramePr>
        <p:xfrm>
          <a:off x="2743200" y="2313639"/>
          <a:ext cx="381000" cy="429561"/>
        </p:xfrm>
        <a:graphic>
          <a:graphicData uri="http://schemas.openxmlformats.org/presentationml/2006/ole">
            <p:oleObj spid="_x0000_s100354" name="Clip" r:id="rId4" imgW="5476680" imgH="3900240" progId="">
              <p:embed/>
            </p:oleObj>
          </a:graphicData>
        </a:graphic>
      </p:graphicFrame>
      <p:graphicFrame>
        <p:nvGraphicFramePr>
          <p:cNvPr id="14345" name="Object 4">
            <a:hlinkClick r:id="" action="ppaction://ole?verb=0"/>
          </p:cNvPr>
          <p:cNvGraphicFramePr>
            <a:graphicFrameLocks/>
          </p:cNvGraphicFramePr>
          <p:nvPr/>
        </p:nvGraphicFramePr>
        <p:xfrm>
          <a:off x="5841274" y="2286000"/>
          <a:ext cx="304800" cy="448137"/>
        </p:xfrm>
        <a:graphic>
          <a:graphicData uri="http://schemas.openxmlformats.org/presentationml/2006/ole">
            <p:oleObj spid="_x0000_s100355" name="Clip" r:id="rId5" imgW="5476680" imgH="3900240" progId="">
              <p:embed/>
            </p:oleObj>
          </a:graphicData>
        </a:graphic>
      </p:graphicFrame>
      <p:sp>
        <p:nvSpPr>
          <p:cNvPr id="19" name="Subtitle 15"/>
          <p:cNvSpPr txBox="1">
            <a:spLocks/>
          </p:cNvSpPr>
          <p:nvPr/>
        </p:nvSpPr>
        <p:spPr>
          <a:xfrm>
            <a:off x="3219200" y="1143000"/>
            <a:ext cx="2590800" cy="276999"/>
          </a:xfrm>
          <a:prstGeom prst="rect">
            <a:avLst/>
          </a:prstGeom>
          <a:solidFill>
            <a:srgbClr val="FFFF00"/>
          </a:solidFill>
        </p:spPr>
        <p:txBody>
          <a:bodyPr wrap="square" rtlCol="0">
            <a:sp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After first 10 Reports with Credit</a:t>
            </a:r>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0" name="Subtitle 15"/>
          <p:cNvSpPr txBox="1">
            <a:spLocks/>
          </p:cNvSpPr>
          <p:nvPr/>
        </p:nvSpPr>
        <p:spPr>
          <a:xfrm>
            <a:off x="6248400" y="1143000"/>
            <a:ext cx="2590800" cy="276999"/>
          </a:xfrm>
          <a:prstGeom prst="rect">
            <a:avLst/>
          </a:prstGeom>
          <a:solidFill>
            <a:srgbClr val="FFFF00"/>
          </a:solidFill>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After first 20 Reports with Credit</a:t>
            </a:r>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2" name="TextBox 21"/>
          <p:cNvSpPr txBox="1"/>
          <p:nvPr/>
        </p:nvSpPr>
        <p:spPr>
          <a:xfrm>
            <a:off x="2743200" y="533400"/>
            <a:ext cx="3505200" cy="369332"/>
          </a:xfrm>
          <a:prstGeom prst="rect">
            <a:avLst/>
          </a:prstGeom>
          <a:solidFill>
            <a:srgbClr val="92D050"/>
          </a:solidFill>
        </p:spPr>
        <p:txBody>
          <a:bodyPr wrap="square" rtlCol="0">
            <a:spAutoFit/>
          </a:bodyPr>
          <a:lstStyle/>
          <a:p>
            <a:r>
              <a:rPr lang="en-US" b="1" dirty="0" smtClean="0"/>
              <a:t>Profile Credit of 3 – By Grade </a:t>
            </a:r>
            <a:endParaRPr lang="en-US" b="1" dirty="0"/>
          </a:p>
        </p:txBody>
      </p:sp>
      <p:sp>
        <p:nvSpPr>
          <p:cNvPr id="23" name="Subtitle 15"/>
          <p:cNvSpPr txBox="1">
            <a:spLocks/>
          </p:cNvSpPr>
          <p:nvPr/>
        </p:nvSpPr>
        <p:spPr>
          <a:xfrm>
            <a:off x="304800" y="1143000"/>
            <a:ext cx="2057400" cy="276999"/>
          </a:xfrm>
          <a:prstGeom prst="rect">
            <a:avLst/>
          </a:prstGeom>
          <a:solidFill>
            <a:srgbClr val="FFFF00"/>
          </a:solidFill>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Profile  Credit Start</a:t>
            </a:r>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5" name="Rectangle 24"/>
          <p:cNvSpPr>
            <a:spLocks noChangeArrowheads="1"/>
          </p:cNvSpPr>
          <p:nvPr/>
        </p:nvSpPr>
        <p:spPr bwMode="auto">
          <a:xfrm>
            <a:off x="3124200" y="3862222"/>
            <a:ext cx="2819400" cy="1166978"/>
          </a:xfrm>
          <a:prstGeom prst="rect">
            <a:avLst/>
          </a:prstGeom>
          <a:noFill/>
          <a:ln w="12700">
            <a:noFill/>
            <a:miter lim="800000"/>
            <a:headEnd/>
            <a:tailEnd/>
          </a:ln>
        </p:spPr>
        <p:txBody>
          <a:bodyPr wrap="square" lIns="90480" tIns="44446" rIns="90480" bIns="44446">
            <a:spAutoFit/>
          </a:bodyPr>
          <a:lstStyle/>
          <a:p>
            <a:pPr algn="ctr">
              <a:spcBef>
                <a:spcPct val="50000"/>
              </a:spcBef>
            </a:pPr>
            <a:r>
              <a:rPr lang="en-US" sz="1400" b="1" i="1" dirty="0" smtClean="0">
                <a:latin typeface="Arial" charset="0"/>
              </a:rPr>
              <a:t>Rater may submit:</a:t>
            </a:r>
          </a:p>
          <a:p>
            <a:pPr>
              <a:spcBef>
                <a:spcPct val="50000"/>
              </a:spcBef>
            </a:pPr>
            <a:r>
              <a:rPr lang="en-US" sz="1400" b="1" i="1" dirty="0" smtClean="0">
                <a:latin typeface="Arial" charset="0"/>
              </a:rPr>
              <a:t>6 of first 10 as Excels</a:t>
            </a:r>
          </a:p>
          <a:p>
            <a:pPr>
              <a:spcBef>
                <a:spcPct val="50000"/>
              </a:spcBef>
            </a:pPr>
            <a:r>
              <a:rPr lang="en-US" sz="1400" b="1" i="1" dirty="0" smtClean="0">
                <a:latin typeface="Arial" charset="0"/>
              </a:rPr>
              <a:t>Excels box must be less than 50% profile limitation</a:t>
            </a:r>
            <a:endParaRPr lang="en-US" sz="1400" b="1" i="1" dirty="0">
              <a:latin typeface="Arial" charset="0"/>
            </a:endParaRPr>
          </a:p>
        </p:txBody>
      </p:sp>
      <p:sp>
        <p:nvSpPr>
          <p:cNvPr id="30" name="Rectangle 29"/>
          <p:cNvSpPr>
            <a:spLocks noChangeArrowheads="1"/>
          </p:cNvSpPr>
          <p:nvPr/>
        </p:nvSpPr>
        <p:spPr bwMode="auto">
          <a:xfrm>
            <a:off x="6248400" y="3862222"/>
            <a:ext cx="2819400" cy="1166978"/>
          </a:xfrm>
          <a:prstGeom prst="rect">
            <a:avLst/>
          </a:prstGeom>
          <a:noFill/>
          <a:ln w="12700">
            <a:noFill/>
            <a:miter lim="800000"/>
            <a:headEnd/>
            <a:tailEnd/>
          </a:ln>
        </p:spPr>
        <p:txBody>
          <a:bodyPr wrap="square" lIns="90480" tIns="44446" rIns="90480" bIns="44446">
            <a:spAutoFit/>
          </a:bodyPr>
          <a:lstStyle/>
          <a:p>
            <a:pPr algn="ctr">
              <a:spcBef>
                <a:spcPct val="50000"/>
              </a:spcBef>
            </a:pPr>
            <a:r>
              <a:rPr lang="en-US" sz="1400" b="1" i="1" dirty="0" smtClean="0">
                <a:latin typeface="Arial" charset="0"/>
              </a:rPr>
              <a:t>Rater may submit:</a:t>
            </a:r>
          </a:p>
          <a:p>
            <a:pPr>
              <a:spcBef>
                <a:spcPct val="50000"/>
              </a:spcBef>
            </a:pPr>
            <a:r>
              <a:rPr lang="en-US" sz="1400" b="1" i="1" dirty="0" smtClean="0">
                <a:latin typeface="Arial" charset="0"/>
              </a:rPr>
              <a:t>11 of first 20 as Excels</a:t>
            </a:r>
          </a:p>
          <a:p>
            <a:pPr>
              <a:spcBef>
                <a:spcPct val="50000"/>
              </a:spcBef>
            </a:pPr>
            <a:r>
              <a:rPr lang="en-US" sz="1400" b="1" i="1" dirty="0" smtClean="0">
                <a:latin typeface="Arial" charset="0"/>
              </a:rPr>
              <a:t>Excels cannot exceed the 50% profile limitation</a:t>
            </a:r>
            <a:endParaRPr lang="en-US" sz="1400" b="1" i="1" dirty="0">
              <a:latin typeface="Arial" charset="0"/>
            </a:endParaRPr>
          </a:p>
        </p:txBody>
      </p:sp>
      <p:pic>
        <p:nvPicPr>
          <p:cNvPr id="15" name="Picture 5" descr="United States Army Human Resources Command"/>
          <p:cNvPicPr>
            <a:picLocks noChangeAspect="1" noChangeArrowheads="1"/>
          </p:cNvPicPr>
          <p:nvPr/>
        </p:nvPicPr>
        <p:blipFill>
          <a:blip r:embed="rId6" cstate="print"/>
          <a:srcRect/>
          <a:stretch>
            <a:fillRect/>
          </a:stretch>
        </p:blipFill>
        <p:spPr bwMode="auto">
          <a:xfrm>
            <a:off x="8361363" y="9525"/>
            <a:ext cx="754062" cy="754063"/>
          </a:xfrm>
          <a:prstGeom prst="rect">
            <a:avLst/>
          </a:prstGeom>
          <a:noFill/>
          <a:ln w="9525">
            <a:noFill/>
            <a:miter lim="800000"/>
            <a:headEnd/>
            <a:tailEnd/>
          </a:ln>
        </p:spPr>
      </p:pic>
      <p:pic>
        <p:nvPicPr>
          <p:cNvPr id="16" name="Picture 145" descr="H:\CMD-Staff\HRC-ZA\CG Aide Files\Graphics\HRC SSI.jpg"/>
          <p:cNvPicPr>
            <a:picLocks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0" y="0"/>
            <a:ext cx="777875" cy="741363"/>
          </a:xfrm>
          <a:prstGeom prst="rect">
            <a:avLst/>
          </a:prstGeom>
          <a:noFill/>
          <a:ln w="9525">
            <a:noFill/>
            <a:miter lim="800000"/>
            <a:headEnd/>
            <a:tailEnd/>
          </a:ln>
        </p:spPr>
      </p:pic>
      <p:sp>
        <p:nvSpPr>
          <p:cNvPr id="18" name="Rectangle 17"/>
          <p:cNvSpPr>
            <a:spLocks noChangeArrowheads="1"/>
          </p:cNvSpPr>
          <p:nvPr/>
        </p:nvSpPr>
        <p:spPr bwMode="auto">
          <a:xfrm>
            <a:off x="0" y="3906900"/>
            <a:ext cx="2819400" cy="1274700"/>
          </a:xfrm>
          <a:prstGeom prst="rect">
            <a:avLst/>
          </a:prstGeom>
          <a:noFill/>
          <a:ln w="12700">
            <a:noFill/>
            <a:miter lim="800000"/>
            <a:headEnd/>
            <a:tailEnd/>
          </a:ln>
        </p:spPr>
        <p:txBody>
          <a:bodyPr wrap="square" lIns="90480" tIns="44446" rIns="90480" bIns="44446">
            <a:spAutoFit/>
          </a:bodyPr>
          <a:lstStyle/>
          <a:p>
            <a:pPr>
              <a:spcBef>
                <a:spcPct val="50000"/>
              </a:spcBef>
            </a:pPr>
            <a:r>
              <a:rPr lang="en-US" sz="1400" b="1" i="1" dirty="0" smtClean="0">
                <a:latin typeface="Arial" charset="0"/>
              </a:rPr>
              <a:t>Rater profile credit of 3 in Proficient Box.  Profiles are counted by grade, not cumulative for all grades</a:t>
            </a:r>
          </a:p>
          <a:p>
            <a:pPr>
              <a:spcBef>
                <a:spcPct val="50000"/>
              </a:spcBef>
            </a:pPr>
            <a:endParaRPr lang="en-US" sz="1400" b="1" i="1" dirty="0">
              <a:latin typeface="Arial" charset="0"/>
            </a:endParaRPr>
          </a:p>
        </p:txBody>
      </p:sp>
      <p:pic>
        <p:nvPicPr>
          <p:cNvPr id="2054" name="Picture 6"/>
          <p:cNvPicPr>
            <a:picLocks noChangeAspect="1" noChangeArrowheads="1"/>
          </p:cNvPicPr>
          <p:nvPr/>
        </p:nvPicPr>
        <p:blipFill>
          <a:blip r:embed="rId8" cstate="print"/>
          <a:srcRect/>
          <a:stretch>
            <a:fillRect/>
          </a:stretch>
        </p:blipFill>
        <p:spPr bwMode="auto">
          <a:xfrm>
            <a:off x="3185160" y="1478280"/>
            <a:ext cx="2581275" cy="2276475"/>
          </a:xfrm>
          <a:prstGeom prst="rect">
            <a:avLst/>
          </a:prstGeom>
          <a:noFill/>
          <a:ln w="9525">
            <a:solidFill>
              <a:srgbClr val="FF0000"/>
            </a:solidFill>
            <a:miter lim="800000"/>
            <a:headEnd/>
            <a:tailEnd/>
          </a:ln>
        </p:spPr>
      </p:pic>
      <p:pic>
        <p:nvPicPr>
          <p:cNvPr id="2055" name="Picture 7"/>
          <p:cNvPicPr>
            <a:picLocks noChangeAspect="1" noChangeArrowheads="1"/>
          </p:cNvPicPr>
          <p:nvPr/>
        </p:nvPicPr>
        <p:blipFill>
          <a:blip r:embed="rId9" cstate="print"/>
          <a:srcRect/>
          <a:stretch>
            <a:fillRect/>
          </a:stretch>
        </p:blipFill>
        <p:spPr bwMode="auto">
          <a:xfrm>
            <a:off x="76200" y="1478280"/>
            <a:ext cx="2590800" cy="2286000"/>
          </a:xfrm>
          <a:prstGeom prst="rect">
            <a:avLst/>
          </a:prstGeom>
          <a:noFill/>
          <a:ln w="9525">
            <a:solidFill>
              <a:srgbClr val="FF0000"/>
            </a:solidFill>
            <a:miter lim="800000"/>
            <a:headEnd/>
            <a:tailEnd/>
          </a:ln>
        </p:spPr>
      </p:pic>
      <p:pic>
        <p:nvPicPr>
          <p:cNvPr id="2056" name="Picture 8"/>
          <p:cNvPicPr>
            <a:picLocks noChangeAspect="1" noChangeArrowheads="1"/>
          </p:cNvPicPr>
          <p:nvPr/>
        </p:nvPicPr>
        <p:blipFill>
          <a:blip r:embed="rId10" cstate="print"/>
          <a:srcRect/>
          <a:stretch>
            <a:fillRect/>
          </a:stretch>
        </p:blipFill>
        <p:spPr bwMode="auto">
          <a:xfrm>
            <a:off x="6263640" y="1478280"/>
            <a:ext cx="2590800" cy="2257425"/>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1" name="Picture 4"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a:ln w="9525">
            <a:noFill/>
            <a:miter lim="800000"/>
            <a:headEnd/>
            <a:tailEnd/>
          </a:ln>
        </p:spPr>
      </p:pic>
      <p:pic>
        <p:nvPicPr>
          <p:cNvPr id="91142" name="Picture 6" descr="The United States Army">
            <a:hlinkClick r:id="rId3"/>
          </p:cNvPr>
          <p:cNvPicPr>
            <a:picLocks noChangeAspect="1" noChangeArrowheads="1"/>
          </p:cNvPicPr>
          <p:nvPr/>
        </p:nvPicPr>
        <p:blipFill>
          <a:blip r:embed="rId4"/>
          <a:srcRect/>
          <a:stretch>
            <a:fillRect/>
          </a:stretch>
        </p:blipFill>
        <p:spPr bwMode="auto">
          <a:xfrm>
            <a:off x="155575" y="-365125"/>
            <a:ext cx="571500" cy="762000"/>
          </a:xfrm>
          <a:prstGeom prst="rect">
            <a:avLst/>
          </a:prstGeom>
          <a:noFill/>
          <a:ln w="9525">
            <a:noFill/>
            <a:miter lim="800000"/>
            <a:headEnd/>
            <a:tailEnd/>
          </a:ln>
        </p:spPr>
      </p:pic>
      <p:sp>
        <p:nvSpPr>
          <p:cNvPr id="91145" name="TextBox 11"/>
          <p:cNvSpPr txBox="1">
            <a:spLocks noChangeArrowheads="1"/>
          </p:cNvSpPr>
          <p:nvPr/>
        </p:nvSpPr>
        <p:spPr bwMode="auto">
          <a:xfrm>
            <a:off x="914400" y="0"/>
            <a:ext cx="7467600" cy="584200"/>
          </a:xfrm>
          <a:prstGeom prst="rect">
            <a:avLst/>
          </a:prstGeom>
          <a:noFill/>
          <a:ln w="9525">
            <a:noFill/>
            <a:miter lim="800000"/>
            <a:headEnd/>
            <a:tailEnd/>
          </a:ln>
        </p:spPr>
        <p:txBody>
          <a:bodyPr>
            <a:spAutoFit/>
          </a:bodyPr>
          <a:lstStyle/>
          <a:p>
            <a:pPr algn="ctr" fontAlgn="auto">
              <a:spcBef>
                <a:spcPts val="0"/>
              </a:spcBef>
              <a:spcAft>
                <a:spcPts val="0"/>
              </a:spcAft>
            </a:pPr>
            <a:r>
              <a:rPr lang="en-US" sz="3200" b="1" dirty="0">
                <a:solidFill>
                  <a:prstClr val="white"/>
                </a:solidFill>
                <a:latin typeface="Arial"/>
                <a:cs typeface="+mn-cs"/>
              </a:rPr>
              <a:t> </a:t>
            </a:r>
            <a:r>
              <a:rPr lang="en-US" sz="2400" b="1" i="1" dirty="0" smtClean="0">
                <a:solidFill>
                  <a:prstClr val="black"/>
                </a:solidFill>
                <a:latin typeface="Arial"/>
                <a:cs typeface="+mn-cs"/>
              </a:rPr>
              <a:t>Senior Rater Profile</a:t>
            </a:r>
            <a:endParaRPr lang="en-US" sz="2400" b="1" i="1" dirty="0">
              <a:solidFill>
                <a:prstClr val="black"/>
              </a:solidFill>
              <a:latin typeface="Arial"/>
              <a:cs typeface="+mn-cs"/>
            </a:endParaRPr>
          </a:p>
        </p:txBody>
      </p:sp>
      <p:sp>
        <p:nvSpPr>
          <p:cNvPr id="13" name="TextBox 12"/>
          <p:cNvSpPr txBox="1"/>
          <p:nvPr/>
        </p:nvSpPr>
        <p:spPr>
          <a:xfrm>
            <a:off x="4089817" y="6669113"/>
            <a:ext cx="883575" cy="230832"/>
          </a:xfrm>
          <a:prstGeom prst="rect">
            <a:avLst/>
          </a:prstGeom>
          <a:noFill/>
        </p:spPr>
        <p:txBody>
          <a:bodyPr wrap="none" rtlCol="0">
            <a:spAutoFit/>
          </a:bodyPr>
          <a:lstStyle/>
          <a:p>
            <a:r>
              <a:rPr lang="en-US" sz="900" b="1" dirty="0">
                <a:solidFill>
                  <a:srgbClr val="FF0000"/>
                </a:solidFill>
                <a:latin typeface="Tahoma" pitchFamily="34" charset="0"/>
              </a:rPr>
              <a:t>Unclassified</a:t>
            </a:r>
          </a:p>
        </p:txBody>
      </p:sp>
      <p:sp>
        <p:nvSpPr>
          <p:cNvPr id="21" name="Title 1"/>
          <p:cNvSpPr txBox="1">
            <a:spLocks/>
          </p:cNvSpPr>
          <p:nvPr/>
        </p:nvSpPr>
        <p:spPr>
          <a:xfrm>
            <a:off x="762000" y="762001"/>
            <a:ext cx="7772400" cy="380999"/>
          </a:xfrm>
          <a:prstGeom prst="rect">
            <a:avLst/>
          </a:prstGeom>
        </p:spPr>
        <p:txBody>
          <a:bodyPr>
            <a:normAutofit fontScale="97500" lnSpcReduction="10000"/>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j-ea"/>
                <a:cs typeface="+mj-cs"/>
              </a:rPr>
              <a:t>LTC &amp; Below</a:t>
            </a:r>
            <a:endParaRPr kumimoji="0" lang="en-US" sz="2000" b="1" i="0" u="none" strike="noStrike" kern="0" cap="none" spc="0" normalizeH="0" baseline="0" noProof="0" dirty="0">
              <a:ln>
                <a:noFill/>
              </a:ln>
              <a:solidFill>
                <a:schemeClr val="tx1"/>
              </a:solidFill>
              <a:effectLst/>
              <a:uLnTx/>
              <a:uFillTx/>
              <a:latin typeface="+mn-lt"/>
              <a:ea typeface="+mj-ea"/>
              <a:cs typeface="+mj-cs"/>
            </a:endParaRPr>
          </a:p>
        </p:txBody>
      </p:sp>
      <p:sp>
        <p:nvSpPr>
          <p:cNvPr id="22" name="Title 1"/>
          <p:cNvSpPr txBox="1">
            <a:spLocks/>
          </p:cNvSpPr>
          <p:nvPr/>
        </p:nvSpPr>
        <p:spPr>
          <a:xfrm>
            <a:off x="2895600" y="3505200"/>
            <a:ext cx="3581400" cy="380999"/>
          </a:xfrm>
          <a:prstGeom prst="rect">
            <a:avLst/>
          </a:prstGeom>
        </p:spPr>
        <p:txBody>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lang="en-US" sz="2000" b="1" kern="0" noProof="0" dirty="0" smtClean="0">
                <a:ea typeface="+mj-ea"/>
                <a:cs typeface="+mj-cs"/>
              </a:rPr>
              <a:t>COL</a:t>
            </a:r>
          </a:p>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2000" b="1" i="0" u="none" strike="noStrike" kern="0" cap="none" spc="0" normalizeH="0" baseline="0" dirty="0" smtClean="0">
              <a:ln>
                <a:noFill/>
              </a:ln>
              <a:solidFill>
                <a:schemeClr val="tx1"/>
              </a:solidFill>
              <a:effectLst/>
              <a:uLnTx/>
              <a:uFillTx/>
              <a:latin typeface="+mn-lt"/>
              <a:ea typeface="+mj-ea"/>
              <a:cs typeface="+mj-cs"/>
            </a:endParaRPr>
          </a:p>
          <a:p>
            <a:pPr marL="0" marR="0" lvl="0" indent="0" algn="ctr" defTabSz="912813" rtl="0" eaLnBrk="0" fontAlgn="base" latinLnBrk="0" hangingPunct="0">
              <a:lnSpc>
                <a:spcPct val="100000"/>
              </a:lnSpc>
              <a:spcBef>
                <a:spcPct val="0"/>
              </a:spcBef>
              <a:spcAft>
                <a:spcPct val="0"/>
              </a:spcAft>
              <a:buClrTx/>
              <a:buSzTx/>
              <a:buFontTx/>
              <a:buNone/>
              <a:tabLst/>
              <a:defRPr/>
            </a:pPr>
            <a:r>
              <a:rPr lang="en-US" sz="2000" b="1" kern="0" noProof="0" dirty="0" smtClean="0">
                <a:ea typeface="+mj-ea"/>
                <a:cs typeface="+mj-cs"/>
              </a:rPr>
              <a:t>               </a:t>
            </a:r>
            <a:endParaRPr kumimoji="0" lang="en-US" sz="2000" b="1" i="0" u="none" strike="noStrike" kern="0" cap="none" spc="0" normalizeH="0" baseline="0" noProof="0" dirty="0">
              <a:ln>
                <a:noFill/>
              </a:ln>
              <a:solidFill>
                <a:schemeClr val="tx1"/>
              </a:solidFill>
              <a:effectLst/>
              <a:uLnTx/>
              <a:uFillTx/>
              <a:latin typeface="+mn-lt"/>
              <a:ea typeface="+mj-ea"/>
              <a:cs typeface="+mj-cs"/>
            </a:endParaRPr>
          </a:p>
        </p:txBody>
      </p:sp>
      <p:sp>
        <p:nvSpPr>
          <p:cNvPr id="25" name="Right Arrow 24"/>
          <p:cNvSpPr/>
          <p:nvPr/>
        </p:nvSpPr>
        <p:spPr bwMode="auto">
          <a:xfrm>
            <a:off x="4038600" y="4419600"/>
            <a:ext cx="1295400" cy="914400"/>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defTabSz="912813" eaLnBrk="0" fontAlgn="base" hangingPunct="0">
              <a:spcBef>
                <a:spcPct val="0"/>
              </a:spcBef>
              <a:spcAft>
                <a:spcPct val="0"/>
              </a:spcAft>
              <a:defRPr/>
            </a:pPr>
            <a:r>
              <a:rPr lang="en-US" sz="900" b="1" kern="0" dirty="0" smtClean="0"/>
              <a:t>Profile Restart for reports after 1APR14</a:t>
            </a:r>
          </a:p>
        </p:txBody>
      </p:sp>
      <p:sp>
        <p:nvSpPr>
          <p:cNvPr id="30" name="Right Arrow 29"/>
          <p:cNvSpPr/>
          <p:nvPr/>
        </p:nvSpPr>
        <p:spPr bwMode="auto">
          <a:xfrm>
            <a:off x="3962400" y="2134176"/>
            <a:ext cx="1371600" cy="913824"/>
          </a:xfrm>
          <a:prstGeom prst="right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defTabSz="912813" eaLnBrk="0" fontAlgn="base" hangingPunct="0">
              <a:spcBef>
                <a:spcPct val="0"/>
              </a:spcBef>
              <a:spcAft>
                <a:spcPct val="0"/>
              </a:spcAft>
              <a:defRPr/>
            </a:pPr>
            <a:r>
              <a:rPr lang="en-US" sz="1000" b="1" kern="0" dirty="0" smtClean="0"/>
              <a:t>Migrates to new system</a:t>
            </a:r>
          </a:p>
        </p:txBody>
      </p:sp>
      <p:graphicFrame>
        <p:nvGraphicFramePr>
          <p:cNvPr id="19" name="Table 18"/>
          <p:cNvGraphicFramePr>
            <a:graphicFrameLocks noGrp="1"/>
          </p:cNvGraphicFramePr>
          <p:nvPr/>
        </p:nvGraphicFramePr>
        <p:xfrm>
          <a:off x="152400" y="1447800"/>
          <a:ext cx="3733801" cy="1718310"/>
        </p:xfrm>
        <a:graphic>
          <a:graphicData uri="http://schemas.openxmlformats.org/drawingml/2006/table">
            <a:tbl>
              <a:tblPr/>
              <a:tblGrid>
                <a:gridCol w="1676400"/>
                <a:gridCol w="658319"/>
                <a:gridCol w="734518"/>
                <a:gridCol w="664564"/>
              </a:tblGrid>
              <a:tr h="266700">
                <a:tc gridSpan="4">
                  <a:txBody>
                    <a:bodyPr/>
                    <a:lstStyle/>
                    <a:p>
                      <a:pPr algn="ctr" fontAlgn="b"/>
                      <a:r>
                        <a:rPr lang="en-US" sz="1600" b="1" i="0" u="none" strike="noStrike" dirty="0">
                          <a:solidFill>
                            <a:srgbClr val="000000"/>
                          </a:solidFill>
                          <a:latin typeface="Calibri"/>
                        </a:rPr>
                        <a:t>CURRENT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#RATINGS</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Rating%</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Limit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ABOVE CENTER OF MASS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44.44%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&lt;50%</a:t>
                      </a:r>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CENTER OF MASS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5</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Unlimited</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BELOW CENTER </a:t>
                      </a:r>
                      <a:r>
                        <a:rPr lang="en-US" sz="1100" b="0" i="0" u="none" strike="noStrike" dirty="0" smtClean="0">
                          <a:solidFill>
                            <a:srgbClr val="000000"/>
                          </a:solidFill>
                          <a:latin typeface="Calibri"/>
                        </a:rPr>
                        <a:t>OF  </a:t>
                      </a:r>
                      <a:r>
                        <a:rPr lang="en-US" sz="1100" b="0" i="0" u="none" strike="noStrike" dirty="0">
                          <a:solidFill>
                            <a:srgbClr val="000000"/>
                          </a:solidFill>
                          <a:latin typeface="Calibri"/>
                        </a:rPr>
                        <a:t>MASS </a:t>
                      </a:r>
                      <a:r>
                        <a:rPr lang="en-US" sz="1100" b="0" i="0" u="none" strike="noStrike" dirty="0" smtClean="0">
                          <a:solidFill>
                            <a:srgbClr val="000000"/>
                          </a:solidFill>
                          <a:latin typeface="Calibri"/>
                        </a:rPr>
                        <a:t> RETAIN</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BELOW CENTER OF MASS (DNR)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nvGraphicFramePr>
        <p:xfrm>
          <a:off x="5410201" y="1524000"/>
          <a:ext cx="3530599" cy="1409700"/>
        </p:xfrm>
        <a:graphic>
          <a:graphicData uri="http://schemas.openxmlformats.org/drawingml/2006/table">
            <a:tbl>
              <a:tblPr/>
              <a:tblGrid>
                <a:gridCol w="1600199"/>
                <a:gridCol w="607459"/>
                <a:gridCol w="694544"/>
                <a:gridCol w="628397"/>
              </a:tblGrid>
              <a:tr h="266700">
                <a:tc gridSpan="4">
                  <a:txBody>
                    <a:bodyPr/>
                    <a:lstStyle/>
                    <a:p>
                      <a:pPr algn="ctr" fontAlgn="b"/>
                      <a:r>
                        <a:rPr lang="en-US" sz="1600" b="1" i="0" u="none" strike="noStrike" dirty="0">
                          <a:solidFill>
                            <a:srgbClr val="000000"/>
                          </a:solidFill>
                          <a:latin typeface="Calibri"/>
                        </a:rPr>
                        <a:t>FUTURE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#RATINGS</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Rating%</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Limit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MOST QUALIFIED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44.44%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&lt;50%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HIGHLY QUALIFIED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Unlimited</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QUALIFIED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NOT QUALIFIED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0"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4" name="Table 33"/>
          <p:cNvGraphicFramePr>
            <a:graphicFrameLocks noGrp="1"/>
          </p:cNvGraphicFramePr>
          <p:nvPr/>
        </p:nvGraphicFramePr>
        <p:xfrm>
          <a:off x="152401" y="3810000"/>
          <a:ext cx="3733800" cy="1676400"/>
        </p:xfrm>
        <a:graphic>
          <a:graphicData uri="http://schemas.openxmlformats.org/drawingml/2006/table">
            <a:tbl>
              <a:tblPr/>
              <a:tblGrid>
                <a:gridCol w="1676399"/>
                <a:gridCol w="658319"/>
                <a:gridCol w="734518"/>
                <a:gridCol w="664564"/>
              </a:tblGrid>
              <a:tr h="285866">
                <a:tc gridSpan="4">
                  <a:txBody>
                    <a:bodyPr/>
                    <a:lstStyle/>
                    <a:p>
                      <a:pPr algn="ctr" fontAlgn="b"/>
                      <a:r>
                        <a:rPr lang="en-US" sz="1600" b="1" i="0" u="none" strike="noStrike" dirty="0">
                          <a:solidFill>
                            <a:srgbClr val="000000"/>
                          </a:solidFill>
                          <a:latin typeface="Calibri"/>
                        </a:rPr>
                        <a:t>CURRENT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04190">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#RATINGS</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Rating%</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Limit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90">
                <a:tc>
                  <a:txBody>
                    <a:bodyPr/>
                    <a:lstStyle/>
                    <a:p>
                      <a:pPr algn="l" fontAlgn="b"/>
                      <a:r>
                        <a:rPr lang="en-US" sz="1100" b="0" i="0" u="none" strike="noStrike" dirty="0">
                          <a:solidFill>
                            <a:srgbClr val="000000"/>
                          </a:solidFill>
                          <a:latin typeface="Calibri"/>
                        </a:rPr>
                        <a:t>ABOVE CENTER OF MASS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&lt;50%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90">
                <a:tc>
                  <a:txBody>
                    <a:bodyPr/>
                    <a:lstStyle/>
                    <a:p>
                      <a:pPr algn="l" fontAlgn="b"/>
                      <a:r>
                        <a:rPr lang="en-US" sz="1100" b="0" i="0" u="none" strike="noStrike" dirty="0">
                          <a:solidFill>
                            <a:srgbClr val="000000"/>
                          </a:solidFill>
                          <a:latin typeface="Calibri"/>
                        </a:rPr>
                        <a:t>CENTER OF MASS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62.50%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Unlimited</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90">
                <a:tc>
                  <a:txBody>
                    <a:bodyPr/>
                    <a:lstStyle/>
                    <a:p>
                      <a:pPr algn="l" fontAlgn="b"/>
                      <a:r>
                        <a:rPr lang="en-US" sz="1100" b="0" i="0" u="none" strike="noStrike" dirty="0">
                          <a:solidFill>
                            <a:srgbClr val="000000"/>
                          </a:solidFill>
                          <a:latin typeface="Calibri"/>
                        </a:rPr>
                        <a:t>BELOW CENTER OF MASS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584">
                <a:tc>
                  <a:txBody>
                    <a:bodyPr/>
                    <a:lstStyle/>
                    <a:p>
                      <a:pPr algn="l" fontAlgn="b"/>
                      <a:r>
                        <a:rPr lang="en-US" sz="1100" b="0" i="0" u="none" strike="noStrike" dirty="0">
                          <a:solidFill>
                            <a:srgbClr val="000000"/>
                          </a:solidFill>
                          <a:latin typeface="Calibri"/>
                        </a:rPr>
                        <a:t>BELOW CENTER OF MASS (DNR)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190">
                <a:tc>
                  <a:txBody>
                    <a:bodyPr/>
                    <a:lstStyle/>
                    <a:p>
                      <a:pPr algn="l" fontAlgn="b"/>
                      <a:r>
                        <a:rPr lang="en-US" sz="1100" b="0"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5" name="Table 34"/>
          <p:cNvGraphicFramePr>
            <a:graphicFrameLocks noGrp="1"/>
          </p:cNvGraphicFramePr>
          <p:nvPr/>
        </p:nvGraphicFramePr>
        <p:xfrm>
          <a:off x="5410200" y="3733800"/>
          <a:ext cx="3505199" cy="1905002"/>
        </p:xfrm>
        <a:graphic>
          <a:graphicData uri="http://schemas.openxmlformats.org/drawingml/2006/table">
            <a:tbl>
              <a:tblPr/>
              <a:tblGrid>
                <a:gridCol w="1447800"/>
                <a:gridCol w="743976"/>
                <a:gridCol w="689547"/>
                <a:gridCol w="623876"/>
              </a:tblGrid>
              <a:tr h="335158">
                <a:tc gridSpan="4">
                  <a:txBody>
                    <a:bodyPr/>
                    <a:lstStyle/>
                    <a:p>
                      <a:pPr algn="ctr" fontAlgn="b"/>
                      <a:r>
                        <a:rPr lang="en-US" sz="1600" b="1" i="0" u="none" strike="noStrike" dirty="0">
                          <a:solidFill>
                            <a:srgbClr val="000000"/>
                          </a:solidFill>
                          <a:latin typeface="Calibri"/>
                        </a:rPr>
                        <a:t>FUTURE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72849">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#RATINGS</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Rating%</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Limit</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399">
                <a:tc>
                  <a:txBody>
                    <a:bodyPr/>
                    <a:lstStyle/>
                    <a:p>
                      <a:pPr algn="l" fontAlgn="b"/>
                      <a:r>
                        <a:rPr lang="en-US" sz="1100" b="0" i="0" u="none" strike="noStrike" dirty="0">
                          <a:solidFill>
                            <a:srgbClr val="000000"/>
                          </a:solidFill>
                          <a:latin typeface="Calibri"/>
                        </a:rPr>
                        <a:t>MUTLI-STAR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r>
                        <a:rPr lang="en-US" sz="1100" b="0" i="0" u="none" strike="noStrike" dirty="0" smtClean="0">
                          <a:solidFill>
                            <a:srgbClr val="000000"/>
                          </a:solidFill>
                          <a:latin typeface="Calibri"/>
                        </a:rPr>
                        <a:t>&lt;24.0%</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399">
                <a:tc>
                  <a:txBody>
                    <a:bodyPr/>
                    <a:lstStyle/>
                    <a:p>
                      <a:pPr algn="l" fontAlgn="b"/>
                      <a:r>
                        <a:rPr lang="en-US" sz="1100" b="0" i="0" u="none" strike="noStrike" dirty="0">
                          <a:solidFill>
                            <a:srgbClr val="000000"/>
                          </a:solidFill>
                          <a:latin typeface="Calibri"/>
                        </a:rPr>
                        <a:t>PROMOTE TO BG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25-49%</a:t>
                      </a:r>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399">
                <a:tc>
                  <a:txBody>
                    <a:bodyPr/>
                    <a:lstStyle/>
                    <a:p>
                      <a:pPr algn="l" fontAlgn="b"/>
                      <a:r>
                        <a:rPr lang="en-US" sz="1100" b="0" i="0" u="none" strike="noStrike" dirty="0">
                          <a:solidFill>
                            <a:srgbClr val="000000"/>
                          </a:solidFill>
                          <a:latin typeface="Calibri"/>
                        </a:rPr>
                        <a:t>REATIN AS COL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rgbClr val="000000"/>
                          </a:solidFill>
                          <a:latin typeface="Calibri"/>
                        </a:rPr>
                        <a:t>Unlimited</a:t>
                      </a:r>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399">
                <a:tc>
                  <a:txBody>
                    <a:bodyPr/>
                    <a:lstStyle/>
                    <a:p>
                      <a:pPr algn="l" fontAlgn="b"/>
                      <a:r>
                        <a:rPr lang="en-US" sz="1100" b="0" i="0" u="none" strike="noStrike" dirty="0">
                          <a:solidFill>
                            <a:srgbClr val="000000"/>
                          </a:solidFill>
                          <a:latin typeface="Calibri"/>
                        </a:rPr>
                        <a:t>UNSATISFACTORY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399">
                <a:tc>
                  <a:txBody>
                    <a:bodyPr/>
                    <a:lstStyle/>
                    <a:p>
                      <a:pPr algn="l" fontAlgn="b"/>
                      <a:r>
                        <a:rPr lang="en-US" sz="1100" b="0"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ChangeArrowheads="1"/>
          </p:cNvSpPr>
          <p:nvPr/>
        </p:nvSpPr>
        <p:spPr bwMode="auto">
          <a:xfrm>
            <a:off x="2128935" y="0"/>
            <a:ext cx="4881465" cy="461665"/>
          </a:xfrm>
          <a:prstGeom prst="rect">
            <a:avLst/>
          </a:prstGeom>
          <a:noFill/>
          <a:ln w="9525">
            <a:noFill/>
            <a:miter lim="800000"/>
            <a:headEnd/>
            <a:tailEnd/>
          </a:ln>
        </p:spPr>
        <p:txBody>
          <a:bodyPr wrap="none">
            <a:spAutoFit/>
          </a:bodyPr>
          <a:lstStyle/>
          <a:p>
            <a:pPr marL="342900" indent="-342900">
              <a:buClr>
                <a:srgbClr val="000000"/>
              </a:buClr>
            </a:pPr>
            <a:r>
              <a:rPr lang="en-US" sz="2400" b="1" i="1" dirty="0">
                <a:solidFill>
                  <a:srgbClr val="000000"/>
                </a:solidFill>
              </a:rPr>
              <a:t>Strengthening the Rating Chain </a:t>
            </a:r>
          </a:p>
        </p:txBody>
      </p:sp>
      <p:sp>
        <p:nvSpPr>
          <p:cNvPr id="104452" name="TextBox 6"/>
          <p:cNvSpPr txBox="1">
            <a:spLocks noChangeArrowheads="1"/>
          </p:cNvSpPr>
          <p:nvPr/>
        </p:nvSpPr>
        <p:spPr bwMode="auto">
          <a:xfrm>
            <a:off x="0" y="990600"/>
            <a:ext cx="8991600" cy="5016758"/>
          </a:xfrm>
          <a:prstGeom prst="rect">
            <a:avLst/>
          </a:prstGeom>
          <a:noFill/>
          <a:ln w="9525">
            <a:noFill/>
            <a:miter lim="800000"/>
            <a:headEnd/>
            <a:tailEnd/>
          </a:ln>
        </p:spPr>
        <p:txBody>
          <a:bodyPr>
            <a:spAutoFit/>
          </a:bodyPr>
          <a:lstStyle/>
          <a:p>
            <a:r>
              <a:rPr lang="en-US" sz="2000" b="1" dirty="0">
                <a:solidFill>
                  <a:srgbClr val="000000"/>
                </a:solidFill>
              </a:rPr>
              <a:t>Develop regulatory guidance to strengthen rating chain accountability</a:t>
            </a:r>
          </a:p>
          <a:p>
            <a:endParaRPr lang="en-US" sz="2000" b="1" dirty="0">
              <a:solidFill>
                <a:srgbClr val="000000"/>
              </a:solidFill>
            </a:endParaRPr>
          </a:p>
          <a:p>
            <a:pPr lvl="1">
              <a:buFont typeface="Arial" pitchFamily="34" charset="0"/>
              <a:buChar char="•"/>
            </a:pPr>
            <a:r>
              <a:rPr lang="en-US" dirty="0"/>
              <a:t>  </a:t>
            </a:r>
            <a:r>
              <a:rPr lang="en-US" sz="1600" b="1" dirty="0">
                <a:latin typeface="+mj-lt"/>
              </a:rPr>
              <a:t>The updated policy strengthens accountability within the members of a rating chain to maintain relationships that provide rated officers with leaders who have first-hand knowledge of their responsibilities, performance and potential.  </a:t>
            </a:r>
            <a:endParaRPr lang="en-US" sz="1600" b="1" dirty="0">
              <a:solidFill>
                <a:srgbClr val="000000"/>
              </a:solidFill>
              <a:latin typeface="+mj-lt"/>
            </a:endParaRPr>
          </a:p>
          <a:p>
            <a:pPr lvl="1">
              <a:buFont typeface="Arial" pitchFamily="34" charset="0"/>
              <a:buChar char="•"/>
            </a:pPr>
            <a:endParaRPr lang="en-US" sz="1600" b="1" dirty="0">
              <a:solidFill>
                <a:srgbClr val="000000"/>
              </a:solidFill>
              <a:latin typeface="+mj-lt"/>
            </a:endParaRPr>
          </a:p>
          <a:p>
            <a:pPr lvl="1">
              <a:buFont typeface="Arial" pitchFamily="34" charset="0"/>
              <a:buChar char="•"/>
            </a:pPr>
            <a:r>
              <a:rPr lang="en-US" sz="1600" b="1" dirty="0">
                <a:solidFill>
                  <a:srgbClr val="000000"/>
                </a:solidFill>
                <a:latin typeface="+mj-lt"/>
              </a:rPr>
              <a:t>  Still allows commanders and senior leaders to be responsible for designating rating schemes / </a:t>
            </a:r>
            <a:r>
              <a:rPr lang="en-US" sz="1600" b="1" dirty="0" smtClean="0">
                <a:solidFill>
                  <a:srgbClr val="000000"/>
                </a:solidFill>
                <a:latin typeface="+mj-lt"/>
              </a:rPr>
              <a:t>approved </a:t>
            </a:r>
            <a:r>
              <a:rPr lang="en-US" sz="1600" b="1" dirty="0">
                <a:solidFill>
                  <a:srgbClr val="000000"/>
                </a:solidFill>
                <a:latin typeface="+mj-lt"/>
              </a:rPr>
              <a:t>one level </a:t>
            </a:r>
            <a:r>
              <a:rPr lang="en-US" sz="1600" b="1" dirty="0" smtClean="0">
                <a:solidFill>
                  <a:srgbClr val="000000"/>
                </a:solidFill>
                <a:latin typeface="+mj-lt"/>
              </a:rPr>
              <a:t>up (up to 3-Star HQ)</a:t>
            </a:r>
            <a:endParaRPr lang="en-US" sz="1600" b="1" dirty="0">
              <a:solidFill>
                <a:srgbClr val="000000"/>
              </a:solidFill>
              <a:latin typeface="+mj-lt"/>
            </a:endParaRPr>
          </a:p>
          <a:p>
            <a:pPr lvl="1">
              <a:buFont typeface="Arial" pitchFamily="34" charset="0"/>
              <a:buChar char="•"/>
            </a:pPr>
            <a:endParaRPr lang="en-US" sz="1600" b="1" dirty="0">
              <a:solidFill>
                <a:srgbClr val="000000"/>
              </a:solidFill>
              <a:latin typeface="+mj-lt"/>
            </a:endParaRPr>
          </a:p>
          <a:p>
            <a:pPr lvl="1">
              <a:buFont typeface="Arial" pitchFamily="34" charset="0"/>
              <a:buChar char="•"/>
            </a:pPr>
            <a:r>
              <a:rPr lang="en-US" sz="1600" b="1" dirty="0">
                <a:solidFill>
                  <a:srgbClr val="000000"/>
                </a:solidFill>
                <a:latin typeface="+mj-lt"/>
              </a:rPr>
              <a:t>  Intermediate Raters limited to special branches and dual supervisor </a:t>
            </a:r>
            <a:r>
              <a:rPr lang="en-US" sz="1600" b="1" dirty="0" smtClean="0">
                <a:solidFill>
                  <a:srgbClr val="000000"/>
                </a:solidFill>
                <a:latin typeface="+mj-lt"/>
              </a:rPr>
              <a:t>situations</a:t>
            </a:r>
            <a:endParaRPr lang="en-US" sz="1600" b="1" dirty="0">
              <a:latin typeface="+mj-lt"/>
            </a:endParaRPr>
          </a:p>
          <a:p>
            <a:pPr lvl="1">
              <a:buFont typeface="Arial" pitchFamily="34" charset="0"/>
              <a:buChar char="•"/>
            </a:pPr>
            <a:endParaRPr lang="en-US" b="1" dirty="0">
              <a:solidFill>
                <a:srgbClr val="000000"/>
              </a:solidFill>
              <a:latin typeface="+mj-lt"/>
            </a:endParaRPr>
          </a:p>
          <a:p>
            <a:pPr lvl="1">
              <a:buFont typeface="Arial" pitchFamily="34" charset="0"/>
              <a:buChar char="•"/>
            </a:pPr>
            <a:r>
              <a:rPr lang="en-US" sz="1600" b="1" dirty="0" smtClean="0">
                <a:latin typeface="+mj-lt"/>
              </a:rPr>
              <a:t>  When there are no uniformed Army designated rating official for the rated Officer, a supplementary review will be performed by the first U.S. Army officer above the Senior Rater in the organization or chain of supervision: </a:t>
            </a:r>
          </a:p>
          <a:p>
            <a:pPr lvl="2">
              <a:buFont typeface="Wingdings" pitchFamily="2" charset="2"/>
              <a:buChar char="Ø"/>
            </a:pPr>
            <a:r>
              <a:rPr lang="en-US" sz="1600" b="1" dirty="0" smtClean="0">
                <a:solidFill>
                  <a:srgbClr val="000000"/>
                </a:solidFill>
                <a:latin typeface="+mj-lt"/>
              </a:rPr>
              <a:t>  Applies in Joint Environments</a:t>
            </a:r>
          </a:p>
          <a:p>
            <a:pPr lvl="2">
              <a:buFont typeface="Wingdings" pitchFamily="2" charset="2"/>
              <a:buChar char="Ø"/>
            </a:pPr>
            <a:r>
              <a:rPr lang="en-US" sz="1600" b="1" dirty="0" smtClean="0">
                <a:solidFill>
                  <a:srgbClr val="000000"/>
                </a:solidFill>
                <a:latin typeface="+mj-lt"/>
              </a:rPr>
              <a:t>  Applies where DoD and DA Civilians serve as Rater and Senior Rater</a:t>
            </a:r>
          </a:p>
          <a:p>
            <a:pPr lvl="2">
              <a:buFont typeface="Wingdings" pitchFamily="2" charset="2"/>
              <a:buChar char="Ø"/>
            </a:pPr>
            <a:r>
              <a:rPr lang="en-US" sz="1600" b="1" dirty="0" smtClean="0">
                <a:solidFill>
                  <a:srgbClr val="000000"/>
                </a:solidFill>
                <a:latin typeface="+mj-lt"/>
              </a:rPr>
              <a:t>  Applies in multi-national environments</a:t>
            </a:r>
          </a:p>
          <a:p>
            <a:r>
              <a:rPr lang="en-US" sz="1600" dirty="0" smtClean="0">
                <a:solidFill>
                  <a:srgbClr val="000000"/>
                </a:solidFill>
              </a:rPr>
              <a:t>     </a:t>
            </a:r>
          </a:p>
          <a:p>
            <a:pPr lvl="1"/>
            <a:endParaRPr lang="en-US" sz="2000" dirty="0">
              <a:solidFill>
                <a:srgbClr val="000000"/>
              </a:solidFill>
            </a:endParaRPr>
          </a:p>
        </p:txBody>
      </p:sp>
      <p:cxnSp>
        <p:nvCxnSpPr>
          <p:cNvPr id="21" name="Straight Connector 20"/>
          <p:cNvCxnSpPr>
            <a:endCxn id="68615" idx="3"/>
          </p:cNvCxnSpPr>
          <p:nvPr/>
        </p:nvCxnSpPr>
        <p:spPr>
          <a:xfrm>
            <a:off x="5649913" y="550386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685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effectLst/>
                <a:uLnTx/>
                <a:uFillTx/>
                <a:ea typeface="+mj-ea"/>
                <a:cs typeface="Arial" pitchFamily="34" charset="0"/>
              </a:rPr>
              <a:t>Senior Rater Profile Calculator</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i="1" dirty="0" smtClean="0">
                <a:ea typeface="+mj-ea"/>
                <a:cs typeface="Arial" pitchFamily="34" charset="0"/>
              </a:rPr>
              <a:t>WO1-LTC</a:t>
            </a:r>
            <a:endParaRPr kumimoji="0" lang="en-US" sz="2000" b="1" i="1" u="none" strike="noStrike" kern="1200" cap="none" spc="0" normalizeH="0" baseline="0" noProof="0" dirty="0" smtClean="0">
              <a:ln>
                <a:noFill/>
              </a:ln>
              <a:effectLst/>
              <a:uLnTx/>
              <a:uFillTx/>
              <a:ea typeface="+mj-ea"/>
              <a:cs typeface="Arial" pitchFamily="34" charset="0"/>
            </a:endParaRPr>
          </a:p>
        </p:txBody>
      </p:sp>
      <p:sp>
        <p:nvSpPr>
          <p:cNvPr id="5" name="TextBox 4"/>
          <p:cNvSpPr txBox="1"/>
          <p:nvPr/>
        </p:nvSpPr>
        <p:spPr>
          <a:xfrm>
            <a:off x="8534400" y="6553200"/>
            <a:ext cx="413331" cy="246221"/>
          </a:xfrm>
          <a:prstGeom prst="rect">
            <a:avLst/>
          </a:prstGeom>
          <a:noFill/>
        </p:spPr>
        <p:txBody>
          <a:bodyPr wrap="square" rtlCol="0">
            <a:spAutoFit/>
          </a:bodyPr>
          <a:lstStyle/>
          <a:p>
            <a:r>
              <a:rPr lang="en-US" sz="1000" dirty="0" smtClean="0">
                <a:solidFill>
                  <a:schemeClr val="bg1"/>
                </a:solidFill>
              </a:rPr>
              <a:t>16</a:t>
            </a:r>
            <a:endParaRPr lang="en-US" sz="1000" dirty="0">
              <a:solidFill>
                <a:schemeClr val="bg1"/>
              </a:solidFill>
            </a:endParaRPr>
          </a:p>
        </p:txBody>
      </p:sp>
      <p:pic>
        <p:nvPicPr>
          <p:cNvPr id="6" name="Picture 5" descr="United States Army Human Resources Command"/>
          <p:cNvPicPr>
            <a:picLocks noChangeAspect="1" noChangeArrowheads="1"/>
          </p:cNvPicPr>
          <p:nvPr/>
        </p:nvPicPr>
        <p:blipFill>
          <a:blip r:embed="rId4" cstate="print"/>
          <a:srcRect/>
          <a:stretch>
            <a:fillRect/>
          </a:stretch>
        </p:blipFill>
        <p:spPr bwMode="auto">
          <a:xfrm>
            <a:off x="8361363" y="9525"/>
            <a:ext cx="754062" cy="754063"/>
          </a:xfrm>
          <a:prstGeom prst="rect">
            <a:avLst/>
          </a:prstGeom>
          <a:noFill/>
          <a:ln w="9525">
            <a:noFill/>
            <a:miter lim="800000"/>
            <a:headEnd/>
            <a:tailEnd/>
          </a:ln>
        </p:spPr>
      </p:pic>
      <p:pic>
        <p:nvPicPr>
          <p:cNvPr id="7" name="Picture 145" descr="H:\CMD-Staff\HRC-ZA\CG Aide Files\Graphics\HRC SSI.jpg"/>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777875" cy="741363"/>
          </a:xfrm>
          <a:prstGeom prst="rect">
            <a:avLst/>
          </a:prstGeom>
          <a:noFill/>
          <a:ln w="9525">
            <a:noFill/>
            <a:miter lim="800000"/>
            <a:headEnd/>
            <a:tailEnd/>
          </a:ln>
        </p:spPr>
      </p:pic>
      <p:graphicFrame>
        <p:nvGraphicFramePr>
          <p:cNvPr id="4101" name="Object 5"/>
          <p:cNvGraphicFramePr>
            <a:graphicFrameLocks noChangeAspect="1"/>
          </p:cNvGraphicFramePr>
          <p:nvPr/>
        </p:nvGraphicFramePr>
        <p:xfrm>
          <a:off x="0" y="609600"/>
          <a:ext cx="9144000" cy="6264275"/>
        </p:xfrm>
        <a:graphic>
          <a:graphicData uri="http://schemas.openxmlformats.org/presentationml/2006/ole">
            <p:oleObj spid="_x0000_s101378" name="Worksheet" r:id="rId6" imgW="7115088" imgH="3876701" progId="Excel.Sheet.12">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685800"/>
          </a:xfrm>
          <a:prstGeom prst="rect">
            <a:avLst/>
          </a:prstGeom>
        </p:spPr>
        <p:txBody>
          <a:bodyP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smtClean="0">
                <a:ln>
                  <a:noFill/>
                </a:ln>
                <a:effectLst/>
                <a:uLnTx/>
                <a:uFillTx/>
                <a:ea typeface="+mj-ea"/>
                <a:cs typeface="Arial" pitchFamily="34" charset="0"/>
              </a:rPr>
              <a:t>Senior Rater Profile Calculator</a:t>
            </a:r>
            <a:r>
              <a:rPr kumimoji="0" lang="en-US" sz="2000" b="1" i="1" u="none" strike="noStrike" kern="1200" cap="none" spc="0" normalizeH="0" noProof="0" dirty="0" smtClean="0">
                <a:ln>
                  <a:noFill/>
                </a:ln>
                <a:effectLst/>
                <a:uLnTx/>
                <a:uFillTx/>
                <a:ea typeface="+mj-ea"/>
                <a:cs typeface="Arial" pitchFamily="34" charset="0"/>
              </a:rPr>
              <a:t>    </a:t>
            </a:r>
            <a:r>
              <a:rPr lang="en-US" sz="2000" b="1" i="1" dirty="0" smtClean="0">
                <a:ea typeface="+mj-ea"/>
                <a:cs typeface="Arial" pitchFamily="34" charset="0"/>
              </a:rPr>
              <a:t>COL</a:t>
            </a:r>
            <a:endParaRPr kumimoji="0" lang="en-US" sz="2000" b="1" i="1" u="none" strike="noStrike" kern="1200" cap="none" spc="0" normalizeH="0" baseline="0" noProof="0" dirty="0" smtClean="0">
              <a:ln>
                <a:noFill/>
              </a:ln>
              <a:effectLst/>
              <a:uLnTx/>
              <a:uFillTx/>
              <a:ea typeface="+mj-ea"/>
              <a:cs typeface="Arial" pitchFamily="34" charset="0"/>
            </a:endParaRPr>
          </a:p>
        </p:txBody>
      </p:sp>
      <p:sp>
        <p:nvSpPr>
          <p:cNvPr id="5" name="TextBox 4"/>
          <p:cNvSpPr txBox="1"/>
          <p:nvPr/>
        </p:nvSpPr>
        <p:spPr>
          <a:xfrm>
            <a:off x="8534400" y="6553200"/>
            <a:ext cx="413331" cy="246221"/>
          </a:xfrm>
          <a:prstGeom prst="rect">
            <a:avLst/>
          </a:prstGeom>
          <a:noFill/>
        </p:spPr>
        <p:txBody>
          <a:bodyPr wrap="square" rtlCol="0">
            <a:spAutoFit/>
          </a:bodyPr>
          <a:lstStyle/>
          <a:p>
            <a:r>
              <a:rPr lang="en-US" sz="1000" dirty="0" smtClean="0">
                <a:solidFill>
                  <a:schemeClr val="bg1"/>
                </a:solidFill>
              </a:rPr>
              <a:t>16</a:t>
            </a:r>
            <a:endParaRPr lang="en-US" sz="1000" dirty="0">
              <a:solidFill>
                <a:schemeClr val="bg1"/>
              </a:solidFill>
            </a:endParaRPr>
          </a:p>
        </p:txBody>
      </p:sp>
      <p:sp>
        <p:nvSpPr>
          <p:cNvPr id="9" name="Rectangle 8"/>
          <p:cNvSpPr/>
          <p:nvPr/>
        </p:nvSpPr>
        <p:spPr bwMode="auto">
          <a:xfrm>
            <a:off x="6096000" y="5410200"/>
            <a:ext cx="3048000" cy="14478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2"/>
              </a:solidFill>
              <a:effectLst/>
              <a:latin typeface="Tahoma" pitchFamily="34" charset="0"/>
            </a:endParaRPr>
          </a:p>
        </p:txBody>
      </p:sp>
      <p:graphicFrame>
        <p:nvGraphicFramePr>
          <p:cNvPr id="55299" name="Object 3"/>
          <p:cNvGraphicFramePr>
            <a:graphicFrameLocks noChangeAspect="1"/>
          </p:cNvGraphicFramePr>
          <p:nvPr/>
        </p:nvGraphicFramePr>
        <p:xfrm>
          <a:off x="0" y="762000"/>
          <a:ext cx="9144000" cy="6095999"/>
        </p:xfrm>
        <a:graphic>
          <a:graphicData uri="http://schemas.openxmlformats.org/presentationml/2006/ole">
            <p:oleObj spid="_x0000_s102402" name="Worksheet" r:id="rId4" imgW="7734390" imgH="3914814" progId="Excel.Sheet.12">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2590800" y="609600"/>
            <a:ext cx="6553200" cy="6248400"/>
          </a:xfrm>
          <a:prstGeom prst="rect">
            <a:avLst/>
          </a:prstGeom>
          <a:noFill/>
          <a:ln w="9525">
            <a:noFill/>
            <a:miter lim="800000"/>
            <a:headEnd/>
            <a:tailEnd/>
          </a:ln>
        </p:spPr>
      </p:pic>
      <p:pic>
        <p:nvPicPr>
          <p:cNvPr id="1028" name="Picture 4" descr="The United States Army">
            <a:hlinkClick r:id="rId4"/>
          </p:cNvPr>
          <p:cNvPicPr>
            <a:picLocks noChangeAspect="1" noChangeArrowheads="1"/>
          </p:cNvPicPr>
          <p:nvPr/>
        </p:nvPicPr>
        <p:blipFill>
          <a:blip r:embed="rId5"/>
          <a:srcRect/>
          <a:stretch>
            <a:fillRect/>
          </a:stretch>
        </p:blipFill>
        <p:spPr bwMode="auto">
          <a:xfrm>
            <a:off x="155575" y="-365125"/>
            <a:ext cx="571500" cy="762000"/>
          </a:xfrm>
          <a:prstGeom prst="rect">
            <a:avLst/>
          </a:prstGeom>
          <a:noFill/>
        </p:spPr>
      </p:pic>
      <p:pic>
        <p:nvPicPr>
          <p:cNvPr id="1030" name="Picture 6" descr="The United States Army">
            <a:hlinkClick r:id="rId4"/>
          </p:cNvPr>
          <p:cNvPicPr>
            <a:picLocks noChangeAspect="1" noChangeArrowheads="1"/>
          </p:cNvPicPr>
          <p:nvPr/>
        </p:nvPicPr>
        <p:blipFill>
          <a:blip r:embed="rId5"/>
          <a:srcRect/>
          <a:stretch>
            <a:fillRect/>
          </a:stretch>
        </p:blipFill>
        <p:spPr bwMode="auto">
          <a:xfrm>
            <a:off x="155575" y="-365125"/>
            <a:ext cx="571500" cy="762000"/>
          </a:xfrm>
          <a:prstGeom prst="rect">
            <a:avLst/>
          </a:prstGeom>
          <a:noFill/>
        </p:spPr>
      </p:pic>
      <p:sp>
        <p:nvSpPr>
          <p:cNvPr id="10" name="Title 6"/>
          <p:cNvSpPr txBox="1">
            <a:spLocks/>
          </p:cNvSpPr>
          <p:nvPr/>
        </p:nvSpPr>
        <p:spPr>
          <a:xfrm>
            <a:off x="685800" y="-76200"/>
            <a:ext cx="8229600" cy="685800"/>
          </a:xfrm>
          <a:prstGeom prst="rect">
            <a:avLst/>
          </a:prstGeom>
        </p:spPr>
        <p:txBody>
          <a:bodyPr vert="horz" lIns="91440" tIns="45720" rIns="91440" bIns="45720" rtlCol="0" anchor="ctr">
            <a:normAutofit/>
          </a:bodyPr>
          <a:lstStyle/>
          <a:p>
            <a:pPr algn="ctr">
              <a:spcBef>
                <a:spcPct val="0"/>
              </a:spcBef>
              <a:defRPr/>
            </a:pPr>
            <a:r>
              <a:rPr lang="en-US" sz="2400" b="1" i="1" dirty="0" smtClean="0">
                <a:solidFill>
                  <a:srgbClr val="000000"/>
                </a:solidFill>
                <a:cs typeface="Arial" pitchFamily="34" charset="0"/>
              </a:rPr>
              <a:t>Company Grade Form Page 1</a:t>
            </a:r>
          </a:p>
        </p:txBody>
      </p:sp>
      <p:sp>
        <p:nvSpPr>
          <p:cNvPr id="9" name="TextBox 8"/>
          <p:cNvSpPr txBox="1"/>
          <p:nvPr/>
        </p:nvSpPr>
        <p:spPr>
          <a:xfrm>
            <a:off x="8763000" y="6172200"/>
            <a:ext cx="38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51566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11" name="TextBox 10"/>
          <p:cNvSpPr txBox="1"/>
          <p:nvPr/>
        </p:nvSpPr>
        <p:spPr>
          <a:xfrm>
            <a:off x="4343400" y="6324600"/>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4 lines of text</a:t>
            </a:r>
            <a:endParaRPr lang="en-US" sz="1200" b="1" dirty="0"/>
          </a:p>
        </p:txBody>
      </p:sp>
      <p:sp>
        <p:nvSpPr>
          <p:cNvPr id="13" name="Rectangle 12"/>
          <p:cNvSpPr>
            <a:spLocks noChangeArrowheads="1"/>
          </p:cNvSpPr>
          <p:nvPr/>
        </p:nvSpPr>
        <p:spPr bwMode="auto">
          <a:xfrm>
            <a:off x="2667000" y="3505200"/>
            <a:ext cx="3200400" cy="609600"/>
          </a:xfrm>
          <a:prstGeom prst="rect">
            <a:avLst/>
          </a:prstGeom>
          <a:noFill/>
          <a:ln w="38100" algn="ctr">
            <a:solidFill>
              <a:srgbClr val="0000FF"/>
            </a:solidFill>
            <a:round/>
            <a:headEnd/>
            <a:tailEnd/>
          </a:ln>
        </p:spPr>
        <p:txBody>
          <a:bodyPr/>
          <a:lstStyle/>
          <a:p>
            <a:pPr defTabSz="1357313"/>
            <a:endParaRPr lang="en-US" sz="2400">
              <a:solidFill>
                <a:srgbClr val="0000FF"/>
              </a:solidFill>
            </a:endParaRPr>
          </a:p>
        </p:txBody>
      </p:sp>
      <p:sp>
        <p:nvSpPr>
          <p:cNvPr id="15" name="Rectangle 14"/>
          <p:cNvSpPr>
            <a:spLocks noChangeArrowheads="1"/>
          </p:cNvSpPr>
          <p:nvPr/>
        </p:nvSpPr>
        <p:spPr bwMode="auto">
          <a:xfrm>
            <a:off x="5867400" y="3886200"/>
            <a:ext cx="3200400" cy="228600"/>
          </a:xfrm>
          <a:prstGeom prst="rect">
            <a:avLst/>
          </a:prstGeom>
          <a:noFill/>
          <a:ln w="38100" algn="ctr">
            <a:solidFill>
              <a:srgbClr val="0000FF"/>
            </a:solidFill>
            <a:round/>
            <a:headEnd/>
            <a:tailEnd/>
          </a:ln>
        </p:spPr>
        <p:txBody>
          <a:bodyPr/>
          <a:lstStyle/>
          <a:p>
            <a:pPr defTabSz="1357313"/>
            <a:endParaRPr lang="en-US" sz="2400">
              <a:solidFill>
                <a:srgbClr val="0000FF"/>
              </a:solidFill>
            </a:endParaRPr>
          </a:p>
        </p:txBody>
      </p:sp>
      <p:sp>
        <p:nvSpPr>
          <p:cNvPr id="16" name="Rectangle 15"/>
          <p:cNvSpPr>
            <a:spLocks noChangeArrowheads="1"/>
          </p:cNvSpPr>
          <p:nvPr/>
        </p:nvSpPr>
        <p:spPr bwMode="auto">
          <a:xfrm>
            <a:off x="2667000" y="5728447"/>
            <a:ext cx="6324600" cy="533400"/>
          </a:xfrm>
          <a:prstGeom prst="rect">
            <a:avLst/>
          </a:prstGeom>
          <a:noFill/>
          <a:ln w="38100" algn="ctr">
            <a:solidFill>
              <a:srgbClr val="0000FF"/>
            </a:solidFill>
            <a:round/>
            <a:headEnd/>
            <a:tailEnd/>
          </a:ln>
        </p:spPr>
        <p:txBody>
          <a:bodyPr/>
          <a:lstStyle/>
          <a:p>
            <a:pPr defTabSz="1357313"/>
            <a:endParaRPr lang="en-US" sz="2400">
              <a:solidFill>
                <a:srgbClr val="0000FF"/>
              </a:solidFill>
            </a:endParaRPr>
          </a:p>
        </p:txBody>
      </p:sp>
      <p:sp>
        <p:nvSpPr>
          <p:cNvPr id="17" name="TextBox 15"/>
          <p:cNvSpPr txBox="1">
            <a:spLocks noChangeArrowheads="1"/>
          </p:cNvSpPr>
          <p:nvPr/>
        </p:nvSpPr>
        <p:spPr bwMode="auto">
          <a:xfrm>
            <a:off x="0" y="838200"/>
            <a:ext cx="2590800" cy="6001643"/>
          </a:xfrm>
          <a:prstGeom prst="rect">
            <a:avLst/>
          </a:prstGeom>
          <a:noFill/>
          <a:ln w="9525">
            <a:noFill/>
            <a:miter lim="800000"/>
            <a:headEnd/>
            <a:tailEnd/>
          </a:ln>
        </p:spPr>
        <p:txBody>
          <a:bodyPr wrap="square">
            <a:spAutoFit/>
          </a:bodyPr>
          <a:lstStyle/>
          <a:p>
            <a:pPr>
              <a:buFont typeface="Arial" charset="0"/>
              <a:buChar char="•"/>
            </a:pPr>
            <a:r>
              <a:rPr lang="en-US" sz="1600" b="1" dirty="0"/>
              <a:t> Administrative data remains consist with the old OER (67-9)</a:t>
            </a:r>
          </a:p>
          <a:p>
            <a:pPr>
              <a:buFont typeface="Arial" charset="0"/>
              <a:buChar char="•"/>
            </a:pPr>
            <a:endParaRPr lang="en-US" sz="1600" b="1" dirty="0"/>
          </a:p>
          <a:p>
            <a:pPr>
              <a:buFont typeface="Arial" charset="0"/>
              <a:buChar char="•"/>
            </a:pPr>
            <a:r>
              <a:rPr lang="en-US" sz="1600" b="1" dirty="0"/>
              <a:t> Highlights the need for a supplementary reviewer is required by updated AR / DA PAM 623-3</a:t>
            </a:r>
          </a:p>
          <a:p>
            <a:pPr>
              <a:buFont typeface="Arial" charset="0"/>
              <a:buChar char="•"/>
            </a:pPr>
            <a:endParaRPr lang="en-US" sz="1600" b="1" dirty="0"/>
          </a:p>
          <a:p>
            <a:pPr>
              <a:buFont typeface="Arial" charset="0"/>
              <a:buChar char="•"/>
            </a:pPr>
            <a:r>
              <a:rPr lang="en-US" sz="1600" b="1" dirty="0"/>
              <a:t> Addresses </a:t>
            </a:r>
            <a:r>
              <a:rPr lang="en-US" sz="1600" b="1" dirty="0" smtClean="0"/>
              <a:t>the </a:t>
            </a:r>
            <a:r>
              <a:rPr lang="en-US" sz="1600" b="1" dirty="0"/>
              <a:t>completion of the multi-source assessment feedback</a:t>
            </a:r>
          </a:p>
          <a:p>
            <a:pPr>
              <a:buFont typeface="Arial" charset="0"/>
              <a:buChar char="•"/>
            </a:pPr>
            <a:endParaRPr lang="en-US" sz="1600" b="1" dirty="0"/>
          </a:p>
          <a:p>
            <a:pPr>
              <a:buFont typeface="Arial" charset="0"/>
              <a:buChar char="•"/>
            </a:pPr>
            <a:r>
              <a:rPr lang="en-US" sz="1600" b="1" dirty="0"/>
              <a:t> </a:t>
            </a:r>
            <a:r>
              <a:rPr lang="en-US" sz="1600" b="1" dirty="0" smtClean="0"/>
              <a:t>Rater’s comments pertaining to APFT move to page 1</a:t>
            </a:r>
            <a:endParaRPr lang="en-US" sz="1600" b="1" dirty="0"/>
          </a:p>
          <a:p>
            <a:r>
              <a:rPr lang="en-US" sz="1600" b="1" dirty="0"/>
              <a:t> </a:t>
            </a:r>
          </a:p>
          <a:p>
            <a:pPr>
              <a:buFont typeface="Arial" charset="0"/>
              <a:buChar char="•"/>
            </a:pPr>
            <a:r>
              <a:rPr lang="en-US" sz="1600" b="1" dirty="0"/>
              <a:t> Performance block checks and the </a:t>
            </a:r>
            <a:r>
              <a:rPr lang="en-US" sz="1600" b="1" dirty="0" smtClean="0"/>
              <a:t>Rater’s overall performance assessment</a:t>
            </a:r>
            <a:endParaRPr lang="en-US" sz="1600" b="1" dirty="0"/>
          </a:p>
          <a:p>
            <a:pPr>
              <a:buFont typeface="Arial" charset="0"/>
              <a:buChar char="•"/>
            </a:pPr>
            <a:endParaRPr lang="en-US" sz="1600" b="1" dirty="0"/>
          </a:p>
        </p:txBody>
      </p:sp>
      <p:sp>
        <p:nvSpPr>
          <p:cNvPr id="18" name="Rectangle 17"/>
          <p:cNvSpPr>
            <a:spLocks noChangeArrowheads="1"/>
          </p:cNvSpPr>
          <p:nvPr/>
        </p:nvSpPr>
        <p:spPr bwMode="auto">
          <a:xfrm>
            <a:off x="2667000" y="5105400"/>
            <a:ext cx="6324600" cy="609600"/>
          </a:xfrm>
          <a:prstGeom prst="rect">
            <a:avLst/>
          </a:prstGeom>
          <a:noFill/>
          <a:ln w="38100" algn="ctr">
            <a:solidFill>
              <a:srgbClr val="0000FF"/>
            </a:solidFill>
            <a:round/>
            <a:headEnd/>
            <a:tailEnd/>
          </a:ln>
        </p:spPr>
        <p:txBody>
          <a:bodyPr/>
          <a:lstStyle/>
          <a:p>
            <a:pPr defTabSz="1357313"/>
            <a:endParaRPr lang="en-US" sz="2400">
              <a:solidFill>
                <a:srgbClr val="0000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2971800" y="609600"/>
            <a:ext cx="6172200" cy="6248400"/>
          </a:xfrm>
          <a:prstGeom prst="rect">
            <a:avLst/>
          </a:prstGeom>
          <a:noFill/>
          <a:ln w="9525">
            <a:noFill/>
            <a:miter lim="800000"/>
            <a:headEnd/>
            <a:tailEnd/>
          </a:ln>
        </p:spPr>
      </p:pic>
      <p:sp>
        <p:nvSpPr>
          <p:cNvPr id="10" name="Title 6"/>
          <p:cNvSpPr txBox="1">
            <a:spLocks/>
          </p:cNvSpPr>
          <p:nvPr/>
        </p:nvSpPr>
        <p:spPr>
          <a:xfrm>
            <a:off x="458910" y="-202962"/>
            <a:ext cx="8229600" cy="964962"/>
          </a:xfrm>
          <a:prstGeom prst="rect">
            <a:avLst/>
          </a:prstGeom>
        </p:spPr>
        <p:txBody>
          <a:bodyPr vert="horz" lIns="91440" tIns="45720" rIns="91440" bIns="45720" rtlCol="0" anchor="ctr">
            <a:normAutofit/>
          </a:bodyPr>
          <a:lstStyle/>
          <a:p>
            <a:pPr algn="ctr">
              <a:spcBef>
                <a:spcPct val="0"/>
              </a:spcBef>
              <a:defRPr/>
            </a:pPr>
            <a:r>
              <a:rPr lang="en-US" sz="2400" b="1" i="1" dirty="0" smtClean="0">
                <a:solidFill>
                  <a:srgbClr val="000000"/>
                </a:solidFill>
                <a:latin typeface="+mj-lt"/>
                <a:cs typeface="Arial" pitchFamily="34" charset="0"/>
              </a:rPr>
              <a:t>Company Grade Form Page 2</a:t>
            </a:r>
          </a:p>
        </p:txBody>
      </p:sp>
      <p:sp>
        <p:nvSpPr>
          <p:cNvPr id="5" name="TextBox 4"/>
          <p:cNvSpPr txBox="1"/>
          <p:nvPr/>
        </p:nvSpPr>
        <p:spPr>
          <a:xfrm>
            <a:off x="3810000" y="4144710"/>
            <a:ext cx="4161802" cy="400110"/>
          </a:xfrm>
          <a:prstGeom prst="rect">
            <a:avLst/>
          </a:prstGeom>
          <a:solidFill>
            <a:schemeClr val="bg1"/>
          </a:solidFill>
        </p:spPr>
        <p:txBody>
          <a:bodyPr wrap="square" rtlCol="0">
            <a:spAutoFit/>
          </a:bodyPr>
          <a:lstStyle/>
          <a:p>
            <a:endParaRPr lang="en-US" sz="2000" dirty="0">
              <a:solidFill>
                <a:prstClr val="black"/>
              </a:solidFill>
            </a:endParaRPr>
          </a:p>
        </p:txBody>
      </p:sp>
      <p:sp>
        <p:nvSpPr>
          <p:cNvPr id="7" name="TextBox 6"/>
          <p:cNvSpPr txBox="1"/>
          <p:nvPr/>
        </p:nvSpPr>
        <p:spPr>
          <a:xfrm>
            <a:off x="9966532" y="6172200"/>
            <a:ext cx="381000"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8" name="TextBox 7"/>
          <p:cNvSpPr txBox="1"/>
          <p:nvPr/>
        </p:nvSpPr>
        <p:spPr>
          <a:xfrm>
            <a:off x="4251532" y="3962400"/>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5 lines of text</a:t>
            </a:r>
            <a:endParaRPr lang="en-US" sz="1200" b="1" dirty="0"/>
          </a:p>
        </p:txBody>
      </p:sp>
      <p:sp>
        <p:nvSpPr>
          <p:cNvPr id="11" name="TextBox 10"/>
          <p:cNvSpPr txBox="1"/>
          <p:nvPr/>
        </p:nvSpPr>
        <p:spPr>
          <a:xfrm>
            <a:off x="4937332" y="5410200"/>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5 lines of text</a:t>
            </a:r>
            <a:endParaRPr lang="en-US" sz="1200" b="1" dirty="0"/>
          </a:p>
        </p:txBody>
      </p:sp>
      <p:sp>
        <p:nvSpPr>
          <p:cNvPr id="12" name="TextBox 11"/>
          <p:cNvSpPr txBox="1"/>
          <p:nvPr/>
        </p:nvSpPr>
        <p:spPr>
          <a:xfrm>
            <a:off x="4708732" y="1905000"/>
            <a:ext cx="2971800" cy="276999"/>
          </a:xfrm>
          <a:prstGeom prst="rect">
            <a:avLst/>
          </a:prstGeom>
          <a:solidFill>
            <a:srgbClr val="FFFF00"/>
          </a:solidFill>
          <a:ln w="28575">
            <a:solidFill>
              <a:schemeClr val="tx1"/>
            </a:solidFill>
          </a:ln>
        </p:spPr>
        <p:txBody>
          <a:bodyPr wrap="square" rtlCol="0">
            <a:spAutoFit/>
          </a:bodyPr>
          <a:lstStyle/>
          <a:p>
            <a:pPr algn="ctr"/>
            <a:r>
              <a:rPr lang="en-US" sz="1200" b="1" dirty="0" smtClean="0"/>
              <a:t>Up to 4 lines of text</a:t>
            </a:r>
            <a:endParaRPr lang="en-US" sz="1200" b="1" dirty="0"/>
          </a:p>
        </p:txBody>
      </p:sp>
      <p:sp>
        <p:nvSpPr>
          <p:cNvPr id="13" name="TextBox 3"/>
          <p:cNvSpPr txBox="1">
            <a:spLocks noChangeArrowheads="1"/>
          </p:cNvSpPr>
          <p:nvPr/>
        </p:nvSpPr>
        <p:spPr bwMode="auto">
          <a:xfrm>
            <a:off x="152400" y="914400"/>
            <a:ext cx="2819400" cy="5816977"/>
          </a:xfrm>
          <a:prstGeom prst="rect">
            <a:avLst/>
          </a:prstGeom>
          <a:noFill/>
          <a:ln w="9525">
            <a:noFill/>
            <a:miter lim="800000"/>
            <a:headEnd/>
            <a:tailEnd/>
          </a:ln>
        </p:spPr>
        <p:txBody>
          <a:bodyPr wrap="square">
            <a:spAutoFit/>
          </a:bodyPr>
          <a:lstStyle/>
          <a:p>
            <a:pPr>
              <a:buFont typeface="Arial" charset="0"/>
              <a:buChar char="•"/>
            </a:pPr>
            <a:r>
              <a:rPr lang="en-US" b="1" dirty="0"/>
              <a:t> </a:t>
            </a:r>
            <a:r>
              <a:rPr lang="en-US" sz="1600" b="1" dirty="0"/>
              <a:t>Focused </a:t>
            </a:r>
            <a:r>
              <a:rPr lang="en-US" sz="1600" b="1" dirty="0" smtClean="0"/>
              <a:t>on Attributes </a:t>
            </a:r>
            <a:r>
              <a:rPr lang="en-US" sz="1600" b="1" dirty="0"/>
              <a:t>and </a:t>
            </a:r>
            <a:r>
              <a:rPr lang="en-US" sz="1600" b="1" dirty="0" smtClean="0"/>
              <a:t>Competencies (6-22)</a:t>
            </a:r>
          </a:p>
          <a:p>
            <a:pPr>
              <a:buFont typeface="Wingdings" pitchFamily="2" charset="2"/>
              <a:buChar char="Ø"/>
            </a:pPr>
            <a:r>
              <a:rPr lang="en-US" sz="1600" b="1" dirty="0" smtClean="0"/>
              <a:t> Character </a:t>
            </a:r>
            <a:endParaRPr lang="en-US" sz="1600" b="1" dirty="0"/>
          </a:p>
          <a:p>
            <a:pPr>
              <a:buFont typeface="Wingdings" pitchFamily="2" charset="2"/>
              <a:buChar char="Ø"/>
            </a:pPr>
            <a:r>
              <a:rPr lang="en-US" sz="1600" b="1" dirty="0" smtClean="0"/>
              <a:t> </a:t>
            </a:r>
            <a:r>
              <a:rPr lang="en-US" sz="1600" b="1" dirty="0"/>
              <a:t>Presence</a:t>
            </a:r>
          </a:p>
          <a:p>
            <a:pPr>
              <a:buFont typeface="Wingdings" pitchFamily="2" charset="2"/>
              <a:buChar char="Ø"/>
            </a:pPr>
            <a:r>
              <a:rPr lang="en-US" sz="1600" b="1" dirty="0" smtClean="0"/>
              <a:t> </a:t>
            </a:r>
            <a:r>
              <a:rPr lang="en-US" sz="1600" b="1" dirty="0"/>
              <a:t>Intellect</a:t>
            </a:r>
          </a:p>
          <a:p>
            <a:pPr>
              <a:buFont typeface="Wingdings" pitchFamily="2" charset="2"/>
              <a:buChar char="Ø"/>
            </a:pPr>
            <a:r>
              <a:rPr lang="en-US" sz="1600" b="1" dirty="0" smtClean="0"/>
              <a:t> </a:t>
            </a:r>
            <a:r>
              <a:rPr lang="en-US" sz="1600" b="1" dirty="0"/>
              <a:t>Leads</a:t>
            </a:r>
          </a:p>
          <a:p>
            <a:pPr>
              <a:buFont typeface="Wingdings" pitchFamily="2" charset="2"/>
              <a:buChar char="Ø"/>
            </a:pPr>
            <a:r>
              <a:rPr lang="en-US" sz="1600" b="1" dirty="0" smtClean="0"/>
              <a:t> </a:t>
            </a:r>
            <a:r>
              <a:rPr lang="en-US" sz="1600" b="1" dirty="0"/>
              <a:t>Develops</a:t>
            </a:r>
          </a:p>
          <a:p>
            <a:pPr>
              <a:buFont typeface="Wingdings" pitchFamily="2" charset="2"/>
              <a:buChar char="Ø"/>
            </a:pPr>
            <a:r>
              <a:rPr lang="en-US" sz="1600" b="1" dirty="0" smtClean="0"/>
              <a:t> </a:t>
            </a:r>
            <a:r>
              <a:rPr lang="en-US" sz="1600" b="1" dirty="0"/>
              <a:t>Achieves </a:t>
            </a:r>
          </a:p>
          <a:p>
            <a:endParaRPr lang="en-US" sz="1600" b="1" dirty="0"/>
          </a:p>
          <a:p>
            <a:endParaRPr lang="en-US" sz="1600" b="1" dirty="0" smtClean="0"/>
          </a:p>
          <a:p>
            <a:pPr>
              <a:buFont typeface="Arial" charset="0"/>
              <a:buChar char="•"/>
            </a:pPr>
            <a:r>
              <a:rPr lang="en-US" sz="1600" b="1" dirty="0" smtClean="0"/>
              <a:t> Intermediate Rater if applicable</a:t>
            </a:r>
            <a:endParaRPr lang="en-US" sz="1600" b="1" dirty="0"/>
          </a:p>
          <a:p>
            <a:pPr>
              <a:buFont typeface="Arial" charset="0"/>
              <a:buChar char="•"/>
            </a:pPr>
            <a:endParaRPr lang="en-US" sz="1600" b="1" dirty="0" smtClean="0"/>
          </a:p>
          <a:p>
            <a:endParaRPr lang="en-US" sz="1600" b="1" dirty="0"/>
          </a:p>
          <a:p>
            <a:pPr>
              <a:buFont typeface="Arial" charset="0"/>
              <a:buChar char="•"/>
            </a:pPr>
            <a:r>
              <a:rPr lang="en-US" sz="1600" b="1" dirty="0"/>
              <a:t> Senior </a:t>
            </a:r>
            <a:r>
              <a:rPr lang="en-US" sz="1600" b="1" dirty="0" smtClean="0"/>
              <a:t>Rater </a:t>
            </a:r>
            <a:r>
              <a:rPr lang="en-US" sz="1600" b="1" dirty="0"/>
              <a:t>block checks redefined to better identify leader </a:t>
            </a:r>
            <a:r>
              <a:rPr lang="en-US" sz="1600" b="1" dirty="0" smtClean="0"/>
              <a:t>potential</a:t>
            </a:r>
          </a:p>
          <a:p>
            <a:pPr>
              <a:buFont typeface="Wingdings" pitchFamily="2" charset="2"/>
              <a:buChar char="Ø"/>
            </a:pPr>
            <a:r>
              <a:rPr lang="en-US" sz="1600" b="1" dirty="0" smtClean="0"/>
              <a:t> Most Qualified</a:t>
            </a:r>
          </a:p>
          <a:p>
            <a:pPr>
              <a:buFont typeface="Wingdings" pitchFamily="2" charset="2"/>
              <a:buChar char="Ø"/>
            </a:pPr>
            <a:r>
              <a:rPr lang="en-US" sz="1600" b="1" dirty="0" smtClean="0"/>
              <a:t> Highly Qualified</a:t>
            </a:r>
          </a:p>
          <a:p>
            <a:pPr>
              <a:buFont typeface="Wingdings" pitchFamily="2" charset="2"/>
              <a:buChar char="Ø"/>
            </a:pPr>
            <a:r>
              <a:rPr lang="en-US" sz="1600" b="1" dirty="0" smtClean="0"/>
              <a:t> Qualified</a:t>
            </a:r>
          </a:p>
          <a:p>
            <a:pPr>
              <a:buFont typeface="Wingdings" pitchFamily="2" charset="2"/>
              <a:buChar char="Ø"/>
            </a:pPr>
            <a:r>
              <a:rPr lang="en-US" sz="1600" b="1" dirty="0" smtClean="0"/>
              <a:t> Not Qualified</a:t>
            </a:r>
            <a:endParaRPr lang="en-US" sz="1600" b="1" dirty="0"/>
          </a:p>
          <a:p>
            <a:endParaRPr lang="en-US" sz="1600" b="1" dirty="0"/>
          </a:p>
          <a:p>
            <a:endParaRPr lang="en-US" b="1" dirty="0"/>
          </a:p>
        </p:txBody>
      </p:sp>
      <p:sp>
        <p:nvSpPr>
          <p:cNvPr id="14" name="Rectangle 13"/>
          <p:cNvSpPr>
            <a:spLocks noChangeArrowheads="1"/>
          </p:cNvSpPr>
          <p:nvPr/>
        </p:nvSpPr>
        <p:spPr bwMode="auto">
          <a:xfrm>
            <a:off x="3048000" y="914400"/>
            <a:ext cx="1524000" cy="2590800"/>
          </a:xfrm>
          <a:prstGeom prst="rect">
            <a:avLst/>
          </a:prstGeom>
          <a:noFill/>
          <a:ln w="38100" algn="ctr">
            <a:solidFill>
              <a:srgbClr val="0000FF"/>
            </a:solidFill>
            <a:round/>
            <a:headEnd/>
            <a:tailEnd/>
          </a:ln>
        </p:spPr>
        <p:txBody>
          <a:bodyPr/>
          <a:lstStyle/>
          <a:p>
            <a:pPr defTabSz="1357313"/>
            <a:endParaRPr lang="en-US" sz="2400">
              <a:solidFill>
                <a:srgbClr val="0000FF"/>
              </a:solidFill>
            </a:endParaRPr>
          </a:p>
        </p:txBody>
      </p:sp>
      <p:sp>
        <p:nvSpPr>
          <p:cNvPr id="15" name="Rectangle 14"/>
          <p:cNvSpPr>
            <a:spLocks noChangeArrowheads="1"/>
          </p:cNvSpPr>
          <p:nvPr/>
        </p:nvSpPr>
        <p:spPr bwMode="auto">
          <a:xfrm>
            <a:off x="3048000" y="4800600"/>
            <a:ext cx="1600200" cy="1828800"/>
          </a:xfrm>
          <a:prstGeom prst="rect">
            <a:avLst/>
          </a:prstGeom>
          <a:noFill/>
          <a:ln w="38100" algn="ctr">
            <a:solidFill>
              <a:srgbClr val="0000FF"/>
            </a:solidFill>
            <a:round/>
            <a:headEnd/>
            <a:tailEnd/>
          </a:ln>
        </p:spPr>
        <p:txBody>
          <a:bodyPr/>
          <a:lstStyle/>
          <a:p>
            <a:pPr defTabSz="1357313"/>
            <a:endParaRPr lang="en-US" sz="240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3"/>
          <p:cNvSpPr txBox="1">
            <a:spLocks noChangeArrowheads="1"/>
          </p:cNvSpPr>
          <p:nvPr/>
        </p:nvSpPr>
        <p:spPr bwMode="auto">
          <a:xfrm>
            <a:off x="76200" y="914400"/>
            <a:ext cx="9067800" cy="4188839"/>
          </a:xfrm>
          <a:prstGeom prst="rect">
            <a:avLst/>
          </a:prstGeom>
          <a:noFill/>
          <a:ln w="9525">
            <a:noFill/>
            <a:miter lim="800000"/>
            <a:headEnd/>
            <a:tailEnd/>
          </a:ln>
        </p:spPr>
        <p:txBody>
          <a:bodyPr>
            <a:spAutoFit/>
          </a:bodyPr>
          <a:lstStyle/>
          <a:p>
            <a:pPr>
              <a:lnSpc>
                <a:spcPct val="110000"/>
              </a:lnSpc>
              <a:buSzPct val="75000"/>
              <a:buFont typeface="Arial" pitchFamily="34" charset="0"/>
              <a:buChar char="•"/>
            </a:pPr>
            <a:r>
              <a:rPr lang="en-US" b="1" dirty="0">
                <a:solidFill>
                  <a:srgbClr val="000000"/>
                </a:solidFill>
              </a:rPr>
              <a:t>    </a:t>
            </a:r>
            <a:r>
              <a:rPr lang="en-US" b="1" dirty="0" smtClean="0">
                <a:solidFill>
                  <a:srgbClr val="000000"/>
                </a:solidFill>
              </a:rPr>
              <a:t> </a:t>
            </a:r>
            <a:r>
              <a:rPr lang="en-US" sz="1600" b="1" dirty="0" smtClean="0">
                <a:solidFill>
                  <a:srgbClr val="000000"/>
                </a:solidFill>
              </a:rPr>
              <a:t>Maintain </a:t>
            </a:r>
            <a:r>
              <a:rPr lang="en-US" sz="1600" b="1" dirty="0">
                <a:solidFill>
                  <a:srgbClr val="000000"/>
                </a:solidFill>
              </a:rPr>
              <a:t>less than 50% of reports written by grade in the “Excels” box (for </a:t>
            </a:r>
            <a:r>
              <a:rPr lang="en-US" sz="1600" b="1" dirty="0" smtClean="0">
                <a:solidFill>
                  <a:srgbClr val="000000"/>
                </a:solidFill>
              </a:rPr>
              <a:t>Raters </a:t>
            </a:r>
            <a:r>
              <a:rPr lang="en-US" sz="1600" b="1" dirty="0">
                <a:solidFill>
                  <a:srgbClr val="000000"/>
                </a:solidFill>
              </a:rPr>
              <a:t>of LTCs and below)  </a:t>
            </a:r>
          </a:p>
          <a:p>
            <a:pPr>
              <a:lnSpc>
                <a:spcPct val="110000"/>
              </a:lnSpc>
              <a:buSzPct val="75000"/>
              <a:buFont typeface="Arial" pitchFamily="34" charset="0"/>
              <a:buChar char="•"/>
            </a:pPr>
            <a:endParaRPr lang="en-US" sz="1600" b="1" dirty="0">
              <a:solidFill>
                <a:srgbClr val="000000"/>
              </a:solidFill>
            </a:endParaRPr>
          </a:p>
          <a:p>
            <a:pPr>
              <a:lnSpc>
                <a:spcPct val="110000"/>
              </a:lnSpc>
              <a:buSzPct val="75000"/>
              <a:buFont typeface="Arial" pitchFamily="34" charset="0"/>
              <a:buChar char="•"/>
            </a:pPr>
            <a:r>
              <a:rPr lang="en-US" sz="1600" b="1" dirty="0">
                <a:solidFill>
                  <a:srgbClr val="000000"/>
                </a:solidFill>
              </a:rPr>
              <a:t>   </a:t>
            </a:r>
            <a:r>
              <a:rPr lang="en-US" sz="1600" b="1" dirty="0" smtClean="0">
                <a:solidFill>
                  <a:srgbClr val="000000"/>
                </a:solidFill>
              </a:rPr>
              <a:t>  </a:t>
            </a:r>
            <a:r>
              <a:rPr lang="en-US" sz="1600" b="1" dirty="0">
                <a:solidFill>
                  <a:srgbClr val="000000"/>
                </a:solidFill>
              </a:rPr>
              <a:t>Flexibility -  Raters have a “credit” of 3 in the “Proficient” box to start profile</a:t>
            </a:r>
          </a:p>
          <a:p>
            <a:pPr>
              <a:lnSpc>
                <a:spcPct val="110000"/>
              </a:lnSpc>
              <a:buSzPct val="75000"/>
              <a:buFont typeface="Arial" pitchFamily="34" charset="0"/>
              <a:buChar char="•"/>
            </a:pPr>
            <a:endParaRPr lang="en-US" sz="1600" b="1" dirty="0">
              <a:solidFill>
                <a:srgbClr val="000000"/>
              </a:solidFill>
            </a:endParaRPr>
          </a:p>
          <a:p>
            <a:pPr>
              <a:lnSpc>
                <a:spcPct val="110000"/>
              </a:lnSpc>
              <a:buSzPct val="75000"/>
              <a:buFont typeface="Arial" pitchFamily="34" charset="0"/>
              <a:buChar char="•"/>
            </a:pPr>
            <a:r>
              <a:rPr lang="en-US" sz="1600" b="1" dirty="0">
                <a:solidFill>
                  <a:srgbClr val="000000"/>
                </a:solidFill>
              </a:rPr>
              <a:t>    </a:t>
            </a:r>
            <a:r>
              <a:rPr lang="en-US" sz="1600" b="1" dirty="0" smtClean="0">
                <a:solidFill>
                  <a:srgbClr val="000000"/>
                </a:solidFill>
              </a:rPr>
              <a:t> OER </a:t>
            </a:r>
            <a:r>
              <a:rPr lang="en-US" sz="1600" b="1" dirty="0">
                <a:solidFill>
                  <a:srgbClr val="000000"/>
                </a:solidFill>
              </a:rPr>
              <a:t>profiles calculated based on </a:t>
            </a:r>
            <a:r>
              <a:rPr lang="en-US" sz="1600" b="1" dirty="0" smtClean="0">
                <a:solidFill>
                  <a:srgbClr val="000000"/>
                </a:solidFill>
              </a:rPr>
              <a:t>date Rater “Locks” the profile</a:t>
            </a:r>
          </a:p>
          <a:p>
            <a:pPr lvl="1">
              <a:lnSpc>
                <a:spcPct val="110000"/>
              </a:lnSpc>
              <a:buSzPct val="75000"/>
              <a:buFont typeface="Wingdings" pitchFamily="2" charset="2"/>
              <a:buChar char="Ø"/>
            </a:pPr>
            <a:r>
              <a:rPr lang="en-US" sz="1600" b="1" dirty="0" smtClean="0">
                <a:solidFill>
                  <a:srgbClr val="000000"/>
                </a:solidFill>
              </a:rPr>
              <a:t> May not Lock profile earlier than 14 days prior to report THRU Date</a:t>
            </a:r>
            <a:endParaRPr lang="en-US" sz="1600" b="1" dirty="0">
              <a:solidFill>
                <a:srgbClr val="000000"/>
              </a:solidFill>
            </a:endParaRPr>
          </a:p>
          <a:p>
            <a:pPr>
              <a:lnSpc>
                <a:spcPct val="110000"/>
              </a:lnSpc>
              <a:buSzPct val="75000"/>
              <a:buFont typeface="Arial" pitchFamily="34" charset="0"/>
              <a:buChar char="•"/>
            </a:pPr>
            <a:endParaRPr lang="en-US" sz="1600" b="1" dirty="0">
              <a:solidFill>
                <a:srgbClr val="000000"/>
              </a:solidFill>
            </a:endParaRPr>
          </a:p>
          <a:p>
            <a:pPr>
              <a:lnSpc>
                <a:spcPct val="110000"/>
              </a:lnSpc>
              <a:buSzPct val="75000"/>
              <a:buFont typeface="Arial" pitchFamily="34" charset="0"/>
              <a:buChar char="•"/>
            </a:pPr>
            <a:r>
              <a:rPr lang="en-US" sz="1600" b="1" dirty="0">
                <a:solidFill>
                  <a:srgbClr val="000000"/>
                </a:solidFill>
              </a:rPr>
              <a:t>   </a:t>
            </a:r>
            <a:r>
              <a:rPr lang="en-US" sz="1600" b="1" dirty="0" smtClean="0">
                <a:solidFill>
                  <a:srgbClr val="000000"/>
                </a:solidFill>
              </a:rPr>
              <a:t>  OERs </a:t>
            </a:r>
            <a:r>
              <a:rPr lang="en-US" sz="1600" b="1" dirty="0">
                <a:solidFill>
                  <a:srgbClr val="000000"/>
                </a:solidFill>
              </a:rPr>
              <a:t>are due at HRC within 90 days after the thru date of </a:t>
            </a:r>
            <a:r>
              <a:rPr lang="en-US" sz="1600" b="1" dirty="0" smtClean="0">
                <a:solidFill>
                  <a:srgbClr val="000000"/>
                </a:solidFill>
              </a:rPr>
              <a:t>evaluation</a:t>
            </a:r>
          </a:p>
          <a:p>
            <a:pPr lvl="1">
              <a:lnSpc>
                <a:spcPct val="110000"/>
              </a:lnSpc>
              <a:buSzPct val="75000"/>
              <a:buFont typeface="Wingdings" pitchFamily="2" charset="2"/>
              <a:buChar char="Ø"/>
            </a:pPr>
            <a:r>
              <a:rPr lang="en-US" sz="1600" b="1" dirty="0" smtClean="0">
                <a:solidFill>
                  <a:srgbClr val="000000"/>
                </a:solidFill>
              </a:rPr>
              <a:t> Senior Rater sequencing does not interfere with the Rater’s Locked profile</a:t>
            </a:r>
          </a:p>
          <a:p>
            <a:pPr>
              <a:lnSpc>
                <a:spcPct val="110000"/>
              </a:lnSpc>
              <a:buSzPct val="75000"/>
              <a:buFont typeface="Arial" pitchFamily="34" charset="0"/>
              <a:buChar char="•"/>
            </a:pPr>
            <a:endParaRPr lang="en-US" sz="1600" b="1" dirty="0" smtClean="0">
              <a:solidFill>
                <a:srgbClr val="000000"/>
              </a:solidFill>
            </a:endParaRPr>
          </a:p>
          <a:p>
            <a:pPr>
              <a:lnSpc>
                <a:spcPct val="110000"/>
              </a:lnSpc>
              <a:buSzPct val="75000"/>
              <a:buFont typeface="Arial" pitchFamily="34" charset="0"/>
              <a:buChar char="•"/>
            </a:pPr>
            <a:r>
              <a:rPr lang="en-US" sz="1600" b="1" kern="0" dirty="0" smtClean="0">
                <a:solidFill>
                  <a:prstClr val="black"/>
                </a:solidFill>
              </a:rPr>
              <a:t>     Maintain a working copy of your rater profile and monitor for accuracy</a:t>
            </a:r>
          </a:p>
          <a:p>
            <a:pPr>
              <a:lnSpc>
                <a:spcPct val="110000"/>
              </a:lnSpc>
              <a:buSzPct val="75000"/>
              <a:buFont typeface="Arial" pitchFamily="34" charset="0"/>
              <a:buChar char="•"/>
            </a:pPr>
            <a:endParaRPr lang="en-US" sz="1600" b="1" kern="0" dirty="0" smtClean="0">
              <a:solidFill>
                <a:prstClr val="black"/>
              </a:solidFill>
            </a:endParaRPr>
          </a:p>
          <a:p>
            <a:pPr>
              <a:lnSpc>
                <a:spcPct val="110000"/>
              </a:lnSpc>
              <a:buSzPct val="75000"/>
              <a:buFont typeface="Arial" pitchFamily="34" charset="0"/>
              <a:buChar char="•"/>
            </a:pPr>
            <a:r>
              <a:rPr lang="en-US" sz="1600" b="1" kern="0" dirty="0" smtClean="0">
                <a:solidFill>
                  <a:prstClr val="black"/>
                </a:solidFill>
              </a:rPr>
              <a:t>     Profile calculators will be provided in EES for raters to use, which will assist with profile management</a:t>
            </a:r>
          </a:p>
        </p:txBody>
      </p:sp>
      <p:sp>
        <p:nvSpPr>
          <p:cNvPr id="92163" name="Title 1"/>
          <p:cNvSpPr txBox="1">
            <a:spLocks/>
          </p:cNvSpPr>
          <p:nvPr/>
        </p:nvSpPr>
        <p:spPr bwMode="auto">
          <a:xfrm>
            <a:off x="457200" y="0"/>
            <a:ext cx="8229600" cy="685800"/>
          </a:xfrm>
          <a:prstGeom prst="rect">
            <a:avLst/>
          </a:prstGeom>
          <a:noFill/>
          <a:ln w="9525">
            <a:noFill/>
            <a:miter lim="800000"/>
            <a:headEnd/>
            <a:tailEnd/>
          </a:ln>
        </p:spPr>
        <p:txBody>
          <a:bodyPr/>
          <a:lstStyle/>
          <a:p>
            <a:pPr algn="ctr" eaLnBrk="0" hangingPunct="0"/>
            <a:r>
              <a:rPr lang="en-US" sz="2400" b="1" i="1" dirty="0">
                <a:solidFill>
                  <a:srgbClr val="000000"/>
                </a:solidFill>
              </a:rPr>
              <a:t>Rater Profile</a:t>
            </a:r>
          </a:p>
        </p:txBody>
      </p:sp>
      <p:sp>
        <p:nvSpPr>
          <p:cNvPr id="9" name="Rectangle 3"/>
          <p:cNvSpPr txBox="1">
            <a:spLocks noChangeArrowheads="1"/>
          </p:cNvSpPr>
          <p:nvPr/>
        </p:nvSpPr>
        <p:spPr bwMode="auto">
          <a:xfrm>
            <a:off x="92075" y="4349750"/>
            <a:ext cx="9051925" cy="2508250"/>
          </a:xfrm>
          <a:prstGeom prst="rect">
            <a:avLst/>
          </a:prstGeom>
          <a:noFill/>
          <a:ln>
            <a:miter lim="800000"/>
            <a:headEnd/>
            <a:tailEnd/>
          </a:ln>
        </p:spPr>
        <p:txBody>
          <a:bodyPr/>
          <a:lstStyle/>
          <a:p>
            <a:pPr marL="342900" indent="-342900">
              <a:spcBef>
                <a:spcPts val="1200"/>
              </a:spcBef>
              <a:buClr>
                <a:prstClr val="black"/>
              </a:buClr>
              <a:buSzPct val="75000"/>
              <a:buFont typeface="Arial" pitchFamily="34" charset="0"/>
              <a:buChar char="•"/>
              <a:defRPr/>
            </a:pPr>
            <a:endParaRPr lang="en-US" b="1" kern="0" dirty="0">
              <a:solidFill>
                <a:prstClr val="black"/>
              </a:solidFill>
            </a:endParaRPr>
          </a:p>
        </p:txBody>
      </p:sp>
      <p:sp>
        <p:nvSpPr>
          <p:cNvPr id="8" name="TextBox 7"/>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dirty="0" smtClean="0">
                <a:solidFill>
                  <a:schemeClr val="tx1"/>
                </a:solidFill>
              </a:rPr>
              <a:t>Senior Rater Profile</a:t>
            </a:r>
            <a:endParaRPr lang="en-US" dirty="0">
              <a:solidFill>
                <a:schemeClr val="tx1"/>
              </a:solidFill>
            </a:endParaRPr>
          </a:p>
        </p:txBody>
      </p:sp>
      <p:sp>
        <p:nvSpPr>
          <p:cNvPr id="3" name="TextBox 2"/>
          <p:cNvSpPr txBox="1"/>
          <p:nvPr/>
        </p:nvSpPr>
        <p:spPr>
          <a:xfrm>
            <a:off x="1143000" y="2057400"/>
            <a:ext cx="184731" cy="276999"/>
          </a:xfrm>
          <a:prstGeom prst="rect">
            <a:avLst/>
          </a:prstGeom>
          <a:noFill/>
        </p:spPr>
        <p:txBody>
          <a:bodyPr wrap="none" rtlCol="0">
            <a:spAutoFit/>
          </a:bodyPr>
          <a:lstStyle/>
          <a:p>
            <a:pPr algn="ctr"/>
            <a:endParaRPr lang="en-US" sz="1200" dirty="0" smtClean="0">
              <a:latin typeface="+mn-lt"/>
            </a:endParaRPr>
          </a:p>
        </p:txBody>
      </p:sp>
      <p:sp>
        <p:nvSpPr>
          <p:cNvPr id="4" name="Text Box 3"/>
          <p:cNvSpPr txBox="1">
            <a:spLocks noChangeArrowheads="1"/>
          </p:cNvSpPr>
          <p:nvPr/>
        </p:nvSpPr>
        <p:spPr bwMode="auto">
          <a:xfrm>
            <a:off x="76200" y="1066800"/>
            <a:ext cx="9067800" cy="4801314"/>
          </a:xfrm>
          <a:prstGeom prst="rect">
            <a:avLst/>
          </a:prstGeom>
          <a:noFill/>
          <a:ln w="9525">
            <a:noFill/>
            <a:miter lim="800000"/>
            <a:headEnd/>
            <a:tailEnd/>
          </a:ln>
        </p:spPr>
        <p:txBody>
          <a:bodyPr wrap="square">
            <a:spAutoFit/>
          </a:bodyPr>
          <a:lstStyle/>
          <a:p>
            <a:pPr>
              <a:buSzPct val="75000"/>
              <a:buFont typeface="Arial" pitchFamily="34" charset="0"/>
              <a:buChar char="•"/>
            </a:pPr>
            <a:r>
              <a:rPr lang="en-US" b="1" dirty="0" smtClean="0"/>
              <a:t>    Senior </a:t>
            </a:r>
            <a:r>
              <a:rPr lang="en-US" sz="1600" b="1" dirty="0" smtClean="0"/>
              <a:t>R</a:t>
            </a:r>
            <a:r>
              <a:rPr lang="en-US" sz="1600" b="1" kern="0" dirty="0" smtClean="0">
                <a:solidFill>
                  <a:srgbClr val="000000"/>
                </a:solidFill>
              </a:rPr>
              <a:t>ater profile established for Senior Raters of company and field grade officers </a:t>
            </a:r>
          </a:p>
          <a:p>
            <a:pPr>
              <a:buSzPct val="75000"/>
            </a:pPr>
            <a:r>
              <a:rPr lang="en-US" sz="1600" b="1" dirty="0" smtClean="0"/>
              <a:t>  </a:t>
            </a:r>
          </a:p>
          <a:p>
            <a:pPr>
              <a:buSzPct val="75000"/>
              <a:buFont typeface="Arial" pitchFamily="34" charset="0"/>
              <a:buChar char="•"/>
            </a:pPr>
            <a:r>
              <a:rPr lang="en-US" sz="1600" b="1" dirty="0" smtClean="0"/>
              <a:t>    Maintain </a:t>
            </a:r>
            <a:r>
              <a:rPr lang="en-US" sz="1600" b="1" dirty="0"/>
              <a:t>less than </a:t>
            </a:r>
            <a:r>
              <a:rPr lang="en-US" sz="1600" b="1" dirty="0" smtClean="0"/>
              <a:t>50% of </a:t>
            </a:r>
            <a:r>
              <a:rPr lang="en-US" sz="1600" b="1" dirty="0"/>
              <a:t>reports written </a:t>
            </a:r>
            <a:r>
              <a:rPr lang="en-US" sz="1600" b="1" dirty="0" smtClean="0"/>
              <a:t>by grade </a:t>
            </a:r>
            <a:r>
              <a:rPr lang="en-US" sz="1600" b="1" dirty="0"/>
              <a:t>in </a:t>
            </a:r>
            <a:r>
              <a:rPr lang="en-US" sz="1600" b="1" dirty="0" smtClean="0"/>
              <a:t>the “Most Qualified” box (for raters of LTCs and below)  </a:t>
            </a:r>
            <a:endParaRPr lang="en-US" sz="1600" b="1" dirty="0"/>
          </a:p>
          <a:p>
            <a:pPr>
              <a:buSzPct val="75000"/>
              <a:buFont typeface="Arial" pitchFamily="34" charset="0"/>
              <a:buChar char="•"/>
            </a:pPr>
            <a:endParaRPr lang="en-US" sz="1600" b="1" dirty="0"/>
          </a:p>
          <a:p>
            <a:pPr>
              <a:buSzPct val="75000"/>
              <a:buFont typeface="Arial" pitchFamily="34" charset="0"/>
              <a:buChar char="•"/>
            </a:pPr>
            <a:r>
              <a:rPr lang="en-US" sz="1600" b="1" dirty="0"/>
              <a:t>  </a:t>
            </a:r>
            <a:r>
              <a:rPr lang="en-US" sz="1600" b="1" dirty="0" smtClean="0"/>
              <a:t>  Flexibility -  Raters may indicate Most Qualified for 1 of the First 4 reports</a:t>
            </a:r>
            <a:endParaRPr lang="en-US" sz="1600" b="1" dirty="0"/>
          </a:p>
          <a:p>
            <a:pPr>
              <a:buSzPct val="75000"/>
              <a:buFont typeface="Arial" pitchFamily="34" charset="0"/>
              <a:buChar char="•"/>
            </a:pPr>
            <a:endParaRPr lang="en-US" sz="1600" b="1" dirty="0"/>
          </a:p>
          <a:p>
            <a:pPr>
              <a:buSzPct val="75000"/>
              <a:buFont typeface="Arial" pitchFamily="34" charset="0"/>
              <a:buChar char="•"/>
            </a:pPr>
            <a:r>
              <a:rPr lang="en-US" sz="1600" b="1" dirty="0"/>
              <a:t>  </a:t>
            </a:r>
            <a:r>
              <a:rPr lang="en-US" sz="1600" b="1" dirty="0" smtClean="0"/>
              <a:t>  Senior Rater OER profiles are calculated </a:t>
            </a:r>
            <a:r>
              <a:rPr lang="en-US" sz="1600" b="1" dirty="0"/>
              <a:t>based on date </a:t>
            </a:r>
            <a:r>
              <a:rPr lang="en-US" sz="1600" b="1" dirty="0" smtClean="0"/>
              <a:t>and time of receipt at HQDA;</a:t>
            </a:r>
          </a:p>
          <a:p>
            <a:pPr>
              <a:buSzPct val="75000"/>
            </a:pPr>
            <a:r>
              <a:rPr lang="en-US" sz="1600" b="1" dirty="0" smtClean="0"/>
              <a:t>  once an evaluation is completed, the rater cannot retrospectively change mind on block check </a:t>
            </a:r>
            <a:endParaRPr lang="en-US" sz="1600" b="1" dirty="0"/>
          </a:p>
          <a:p>
            <a:pPr>
              <a:buSzPct val="75000"/>
              <a:buFont typeface="Arial" pitchFamily="34" charset="0"/>
              <a:buChar char="•"/>
            </a:pPr>
            <a:endParaRPr lang="en-US" sz="1600" b="1" dirty="0"/>
          </a:p>
          <a:p>
            <a:pPr>
              <a:buSzPct val="75000"/>
              <a:buFont typeface="Arial" pitchFamily="34" charset="0"/>
              <a:buChar char="•"/>
            </a:pPr>
            <a:r>
              <a:rPr lang="en-US" sz="1600" b="1" dirty="0" smtClean="0"/>
              <a:t>     </a:t>
            </a:r>
            <a:r>
              <a:rPr lang="en-US" sz="1600" b="1" dirty="0" smtClean="0">
                <a:solidFill>
                  <a:schemeClr val="accent4"/>
                </a:solidFill>
              </a:rPr>
              <a:t>OERs are due at HRC within 90 days after the thru date of evaluation</a:t>
            </a:r>
          </a:p>
          <a:p>
            <a:pPr marL="342900" lvl="0" indent="-342900" fontAlgn="base">
              <a:lnSpc>
                <a:spcPct val="150000"/>
              </a:lnSpc>
              <a:spcBef>
                <a:spcPts val="1200"/>
              </a:spcBef>
              <a:spcAft>
                <a:spcPct val="0"/>
              </a:spcAft>
              <a:buClr>
                <a:schemeClr val="tx1"/>
              </a:buClr>
              <a:buSzPct val="75000"/>
              <a:buFont typeface="Arial" pitchFamily="34" charset="0"/>
              <a:buChar char="•"/>
              <a:defRPr/>
            </a:pPr>
            <a:r>
              <a:rPr lang="en-US" sz="1600" b="1" kern="0" dirty="0" smtClean="0"/>
              <a:t>Maintain a working copy of your rater profile and monitor for accuracy</a:t>
            </a:r>
          </a:p>
          <a:p>
            <a:pPr marL="342900" indent="-342900" fontAlgn="base">
              <a:spcBef>
                <a:spcPts val="1200"/>
              </a:spcBef>
              <a:spcAft>
                <a:spcPct val="0"/>
              </a:spcAft>
              <a:buClr>
                <a:schemeClr val="tx1"/>
              </a:buClr>
              <a:buSzPct val="75000"/>
              <a:buFont typeface="Arial" pitchFamily="34" charset="0"/>
              <a:buChar char="•"/>
              <a:defRPr/>
            </a:pPr>
            <a:r>
              <a:rPr lang="en-US" sz="1600" b="1" kern="0" dirty="0" smtClean="0"/>
              <a:t>EES will have built in profile calculators.  Profile calculators are provided for raters to use (example on next slide) available on Evaluation Webpage</a:t>
            </a:r>
          </a:p>
          <a:p>
            <a:pPr>
              <a:buSzPct val="75000"/>
              <a:buFont typeface="Arial" pitchFamily="34" charset="0"/>
              <a:buChar char="•"/>
            </a:pPr>
            <a:endParaRPr lang="en-US" b="1" dirty="0" smtClean="0">
              <a:solidFill>
                <a:schemeClr val="accent4"/>
              </a:solidFill>
            </a:endParaRPr>
          </a:p>
          <a:p>
            <a:pPr>
              <a:buSzPct val="75000"/>
              <a:buFont typeface="Arial" pitchFamily="34" charset="0"/>
              <a:buChar char="•"/>
            </a:pPr>
            <a:endParaRPr lang="en-US" b="1" dirty="0"/>
          </a:p>
        </p:txBody>
      </p:sp>
      <p:pic>
        <p:nvPicPr>
          <p:cNvPr id="5" name="Picture 4" descr="United States Army Human Resources Command"/>
          <p:cNvPicPr>
            <a:picLocks noChangeAspect="1" noChangeArrowheads="1"/>
          </p:cNvPicPr>
          <p:nvPr/>
        </p:nvPicPr>
        <p:blipFill>
          <a:blip r:embed="rId3" cstate="print"/>
          <a:srcRect/>
          <a:stretch>
            <a:fillRect/>
          </a:stretch>
        </p:blipFill>
        <p:spPr bwMode="auto">
          <a:xfrm>
            <a:off x="8361363" y="9525"/>
            <a:ext cx="754062" cy="754063"/>
          </a:xfrm>
          <a:prstGeom prst="rect">
            <a:avLst/>
          </a:prstGeom>
          <a:noFill/>
          <a:ln w="9525">
            <a:noFill/>
            <a:miter lim="800000"/>
            <a:headEnd/>
            <a:tailEnd/>
          </a:ln>
        </p:spPr>
      </p:pic>
      <p:pic>
        <p:nvPicPr>
          <p:cNvPr id="6" name="Picture 145" descr="H:\CMD-Staff\HRC-ZA\CG Aide Files\Graphics\HRC SSI.jpg"/>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777875" cy="74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Box 18"/>
          <p:cNvSpPr txBox="1">
            <a:spLocks noChangeArrowheads="1"/>
          </p:cNvSpPr>
          <p:nvPr/>
        </p:nvSpPr>
        <p:spPr bwMode="auto">
          <a:xfrm>
            <a:off x="1600200" y="2408238"/>
            <a:ext cx="838200" cy="368300"/>
          </a:xfrm>
          <a:prstGeom prst="rect">
            <a:avLst/>
          </a:prstGeom>
          <a:solidFill>
            <a:schemeClr val="bg1"/>
          </a:solidFill>
          <a:ln w="19050">
            <a:noFill/>
            <a:miter lim="800000"/>
            <a:headEnd/>
            <a:tailEnd/>
          </a:ln>
        </p:spPr>
        <p:txBody>
          <a:bodyPr>
            <a:spAutoFit/>
          </a:bodyPr>
          <a:lstStyle/>
          <a:p>
            <a:pPr algn="ctr"/>
            <a:r>
              <a:rPr lang="en-US" b="1">
                <a:solidFill>
                  <a:srgbClr val="FFFFFF"/>
                </a:solidFill>
              </a:rPr>
              <a:t>()</a:t>
            </a:r>
          </a:p>
        </p:txBody>
      </p:sp>
      <p:sp>
        <p:nvSpPr>
          <p:cNvPr id="97285" name="TextBox 3"/>
          <p:cNvSpPr txBox="1">
            <a:spLocks noChangeArrowheads="1"/>
          </p:cNvSpPr>
          <p:nvPr/>
        </p:nvSpPr>
        <p:spPr bwMode="auto">
          <a:xfrm>
            <a:off x="304800" y="990600"/>
            <a:ext cx="8686800" cy="830263"/>
          </a:xfrm>
          <a:prstGeom prst="rect">
            <a:avLst/>
          </a:prstGeom>
          <a:noFill/>
          <a:ln w="9525">
            <a:noFill/>
            <a:miter lim="800000"/>
            <a:headEnd/>
            <a:tailEnd/>
          </a:ln>
        </p:spPr>
        <p:txBody>
          <a:bodyPr>
            <a:spAutoFit/>
          </a:bodyPr>
          <a:lstStyle/>
          <a:p>
            <a:r>
              <a:rPr lang="en-US" sz="1600" b="1" dirty="0">
                <a:solidFill>
                  <a:srgbClr val="000000"/>
                </a:solidFill>
              </a:rPr>
              <a:t>Rater overall assessment of rated officer’s </a:t>
            </a:r>
            <a:r>
              <a:rPr lang="en-US" sz="1600" b="1" u="sng" dirty="0">
                <a:solidFill>
                  <a:srgbClr val="FF0000"/>
                </a:solidFill>
              </a:rPr>
              <a:t>performance</a:t>
            </a:r>
            <a:r>
              <a:rPr lang="en-US" sz="1600" b="1" dirty="0">
                <a:solidFill>
                  <a:srgbClr val="000000"/>
                </a:solidFill>
              </a:rPr>
              <a:t> compared to officers in same grade</a:t>
            </a:r>
          </a:p>
          <a:p>
            <a:pPr lvl="1">
              <a:buFont typeface="Arial" pitchFamily="34" charset="0"/>
              <a:buChar char="•"/>
            </a:pPr>
            <a:r>
              <a:rPr lang="en-US" sz="1600" dirty="0">
                <a:solidFill>
                  <a:srgbClr val="000000"/>
                </a:solidFill>
              </a:rPr>
              <a:t>  Limited to </a:t>
            </a:r>
            <a:r>
              <a:rPr lang="en-US" sz="1600" u="sng" dirty="0">
                <a:solidFill>
                  <a:srgbClr val="000000"/>
                </a:solidFill>
              </a:rPr>
              <a:t>Company and Field Grade forms</a:t>
            </a:r>
            <a:endParaRPr lang="en-US" sz="1600" dirty="0">
              <a:solidFill>
                <a:srgbClr val="000000"/>
              </a:solidFill>
            </a:endParaRPr>
          </a:p>
        </p:txBody>
      </p:sp>
      <p:sp>
        <p:nvSpPr>
          <p:cNvPr id="97287" name="Rectangle 13"/>
          <p:cNvSpPr>
            <a:spLocks noChangeArrowheads="1"/>
          </p:cNvSpPr>
          <p:nvPr/>
        </p:nvSpPr>
        <p:spPr bwMode="auto">
          <a:xfrm>
            <a:off x="284163" y="3883025"/>
            <a:ext cx="1963737" cy="339725"/>
          </a:xfrm>
          <a:prstGeom prst="rect">
            <a:avLst/>
          </a:prstGeom>
          <a:noFill/>
          <a:ln w="9525">
            <a:noFill/>
            <a:miter lim="800000"/>
            <a:headEnd/>
            <a:tailEnd/>
          </a:ln>
        </p:spPr>
        <p:txBody>
          <a:bodyPr wrap="none">
            <a:spAutoFit/>
          </a:bodyPr>
          <a:lstStyle/>
          <a:p>
            <a:r>
              <a:rPr lang="en-US" sz="1600" b="1">
                <a:solidFill>
                  <a:srgbClr val="000000"/>
                </a:solidFill>
              </a:rPr>
              <a:t>Example Rater Label:</a:t>
            </a:r>
            <a:endParaRPr lang="en-US" sz="1600">
              <a:solidFill>
                <a:srgbClr val="000000"/>
              </a:solidFill>
            </a:endParaRPr>
          </a:p>
        </p:txBody>
      </p:sp>
      <p:sp>
        <p:nvSpPr>
          <p:cNvPr id="97288" name="Rectangle 2"/>
          <p:cNvSpPr>
            <a:spLocks noChangeArrowheads="1"/>
          </p:cNvSpPr>
          <p:nvPr/>
        </p:nvSpPr>
        <p:spPr bwMode="auto">
          <a:xfrm>
            <a:off x="2017713" y="0"/>
            <a:ext cx="5297487" cy="461665"/>
          </a:xfrm>
          <a:prstGeom prst="rect">
            <a:avLst/>
          </a:prstGeom>
          <a:noFill/>
          <a:ln w="9525">
            <a:noFill/>
            <a:miter lim="800000"/>
            <a:headEnd/>
            <a:tailEnd/>
          </a:ln>
        </p:spPr>
        <p:txBody>
          <a:bodyPr>
            <a:spAutoFit/>
          </a:bodyPr>
          <a:lstStyle/>
          <a:p>
            <a:pPr marL="342900" indent="-342900" algn="ctr">
              <a:buClr>
                <a:srgbClr val="000000"/>
              </a:buClr>
            </a:pPr>
            <a:r>
              <a:rPr lang="en-US" sz="2400" b="1" i="1" dirty="0">
                <a:solidFill>
                  <a:srgbClr val="000000"/>
                </a:solidFill>
              </a:rPr>
              <a:t>Rater Box Check</a:t>
            </a:r>
          </a:p>
        </p:txBody>
      </p:sp>
      <p:sp>
        <p:nvSpPr>
          <p:cNvPr id="97289" name="TextBox 19"/>
          <p:cNvSpPr txBox="1">
            <a:spLocks noChangeArrowheads="1"/>
          </p:cNvSpPr>
          <p:nvPr/>
        </p:nvSpPr>
        <p:spPr bwMode="auto">
          <a:xfrm>
            <a:off x="1447800" y="2179638"/>
            <a:ext cx="838200" cy="338137"/>
          </a:xfrm>
          <a:prstGeom prst="rect">
            <a:avLst/>
          </a:prstGeom>
          <a:solidFill>
            <a:schemeClr val="bg1"/>
          </a:solidFill>
          <a:ln w="19050">
            <a:noFill/>
            <a:miter lim="800000"/>
            <a:headEnd/>
            <a:tailEnd/>
          </a:ln>
        </p:spPr>
        <p:txBody>
          <a:bodyPr>
            <a:spAutoFit/>
          </a:bodyPr>
          <a:lstStyle/>
          <a:p>
            <a:pPr algn="ctr"/>
            <a:r>
              <a:rPr lang="en-US" sz="800" b="1">
                <a:solidFill>
                  <a:srgbClr val="FFFFFF"/>
                </a:solidFill>
              </a:rPr>
              <a:t>EXCELS</a:t>
            </a:r>
          </a:p>
          <a:p>
            <a:pPr algn="ctr"/>
            <a:r>
              <a:rPr lang="en-US" sz="800" b="1">
                <a:solidFill>
                  <a:srgbClr val="FFFFFF"/>
                </a:solidFill>
              </a:rPr>
              <a:t>(49%)</a:t>
            </a:r>
          </a:p>
        </p:txBody>
      </p:sp>
      <p:sp>
        <p:nvSpPr>
          <p:cNvPr id="97290" name="Rectangle 17"/>
          <p:cNvSpPr>
            <a:spLocks noChangeArrowheads="1"/>
          </p:cNvSpPr>
          <p:nvPr/>
        </p:nvSpPr>
        <p:spPr bwMode="auto">
          <a:xfrm>
            <a:off x="0" y="1828800"/>
            <a:ext cx="9144000" cy="1676400"/>
          </a:xfrm>
          <a:prstGeom prst="rect">
            <a:avLst/>
          </a:prstGeom>
          <a:solidFill>
            <a:srgbClr val="FFFFFF"/>
          </a:solidFill>
          <a:ln w="19050" algn="ctr">
            <a:solidFill>
              <a:srgbClr val="FF0000"/>
            </a:solidFill>
            <a:round/>
            <a:headEnd/>
            <a:tailEnd/>
          </a:ln>
        </p:spPr>
        <p:txBody>
          <a:bodyPr/>
          <a:lstStyle/>
          <a:p>
            <a:pPr algn="ctr" eaLnBrk="0" hangingPunct="0"/>
            <a:endParaRPr lang="en-US" sz="1200">
              <a:solidFill>
                <a:srgbClr val="000000"/>
              </a:solidFill>
              <a:latin typeface="Tahoma" pitchFamily="34" charset="0"/>
            </a:endParaRPr>
          </a:p>
        </p:txBody>
      </p:sp>
      <p:cxnSp>
        <p:nvCxnSpPr>
          <p:cNvPr id="97291" name="Straight Connector 21"/>
          <p:cNvCxnSpPr>
            <a:cxnSpLocks noChangeShapeType="1"/>
          </p:cNvCxnSpPr>
          <p:nvPr/>
        </p:nvCxnSpPr>
        <p:spPr bwMode="auto">
          <a:xfrm>
            <a:off x="152400" y="2865438"/>
            <a:ext cx="8855075" cy="0"/>
          </a:xfrm>
          <a:prstGeom prst="line">
            <a:avLst/>
          </a:prstGeom>
          <a:noFill/>
          <a:ln w="9525" algn="ctr">
            <a:solidFill>
              <a:srgbClr val="000000"/>
            </a:solidFill>
            <a:round/>
            <a:headEnd/>
            <a:tailEnd/>
          </a:ln>
        </p:spPr>
      </p:cxnSp>
      <p:sp>
        <p:nvSpPr>
          <p:cNvPr id="97292" name="TextBox 30"/>
          <p:cNvSpPr txBox="1">
            <a:spLocks noChangeArrowheads="1"/>
          </p:cNvSpPr>
          <p:nvPr/>
        </p:nvSpPr>
        <p:spPr bwMode="auto">
          <a:xfrm>
            <a:off x="76200" y="1793875"/>
            <a:ext cx="9144000" cy="430213"/>
          </a:xfrm>
          <a:prstGeom prst="rect">
            <a:avLst/>
          </a:prstGeom>
          <a:noFill/>
          <a:ln w="9525">
            <a:noFill/>
            <a:miter lim="800000"/>
            <a:headEnd/>
            <a:tailEnd/>
          </a:ln>
        </p:spPr>
        <p:txBody>
          <a:bodyPr>
            <a:spAutoFit/>
          </a:bodyPr>
          <a:lstStyle/>
          <a:p>
            <a:r>
              <a:rPr lang="en-US" sz="1100" b="1">
                <a:solidFill>
                  <a:srgbClr val="000000"/>
                </a:solidFill>
              </a:rPr>
              <a:t>e.  This Officer’s Overall  Performance is Rated as:  </a:t>
            </a:r>
            <a:r>
              <a:rPr lang="en-US" sz="1100">
                <a:solidFill>
                  <a:srgbClr val="000000"/>
                </a:solidFill>
              </a:rPr>
              <a:t>(Select one box representing Rated Officer’s overall performance compared to others of the same grade whom you have rated in your career.  Managed at less than 50% in EXCELS.)  I currently rate</a:t>
            </a:r>
            <a:r>
              <a:rPr lang="en-US" sz="1100" u="sng">
                <a:solidFill>
                  <a:srgbClr val="000000"/>
                </a:solidFill>
              </a:rPr>
              <a:t>__</a:t>
            </a:r>
            <a:r>
              <a:rPr lang="en-US" sz="1100">
                <a:solidFill>
                  <a:srgbClr val="000000"/>
                </a:solidFill>
              </a:rPr>
              <a:t>__ Army Officers in this grade.</a:t>
            </a:r>
            <a:r>
              <a:rPr lang="en-US" sz="1100" b="1">
                <a:solidFill>
                  <a:srgbClr val="000000"/>
                </a:solidFill>
              </a:rPr>
              <a:t> </a:t>
            </a:r>
          </a:p>
        </p:txBody>
      </p:sp>
      <p:sp>
        <p:nvSpPr>
          <p:cNvPr id="97293" name="TextBox 31"/>
          <p:cNvSpPr txBox="1">
            <a:spLocks noChangeArrowheads="1"/>
          </p:cNvSpPr>
          <p:nvPr/>
        </p:nvSpPr>
        <p:spPr bwMode="auto">
          <a:xfrm>
            <a:off x="838200" y="2286000"/>
            <a:ext cx="8458200" cy="261610"/>
          </a:xfrm>
          <a:prstGeom prst="rect">
            <a:avLst/>
          </a:prstGeom>
          <a:noFill/>
          <a:ln w="9525">
            <a:noFill/>
            <a:miter lim="800000"/>
            <a:headEnd/>
            <a:tailEnd/>
          </a:ln>
        </p:spPr>
        <p:txBody>
          <a:bodyPr wrap="square">
            <a:spAutoFit/>
          </a:bodyPr>
          <a:lstStyle/>
          <a:p>
            <a:r>
              <a:rPr lang="en-US" sz="1100" b="1" dirty="0">
                <a:solidFill>
                  <a:srgbClr val="000000"/>
                </a:solidFill>
              </a:rPr>
              <a:t>   EXCELS                              </a:t>
            </a:r>
            <a:r>
              <a:rPr lang="en-US" sz="1100" b="1" dirty="0" smtClean="0">
                <a:solidFill>
                  <a:srgbClr val="000000"/>
                </a:solidFill>
              </a:rPr>
              <a:t>  PROFICIENT                                CAPABLE 	          UNSATISFACTORY</a:t>
            </a:r>
            <a:endParaRPr lang="en-US" sz="1100" b="1" dirty="0">
              <a:solidFill>
                <a:srgbClr val="000000"/>
              </a:solidFill>
            </a:endParaRPr>
          </a:p>
        </p:txBody>
      </p:sp>
      <p:sp>
        <p:nvSpPr>
          <p:cNvPr id="97294" name="Rectangle 32"/>
          <p:cNvSpPr>
            <a:spLocks noChangeArrowheads="1"/>
          </p:cNvSpPr>
          <p:nvPr/>
        </p:nvSpPr>
        <p:spPr bwMode="auto">
          <a:xfrm>
            <a:off x="1066800"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a:solidFill>
                <a:srgbClr val="000000"/>
              </a:solidFill>
              <a:latin typeface="Tahoma" pitchFamily="34" charset="0"/>
            </a:endParaRPr>
          </a:p>
        </p:txBody>
      </p:sp>
      <p:sp>
        <p:nvSpPr>
          <p:cNvPr id="97295" name="Rectangle 33"/>
          <p:cNvSpPr>
            <a:spLocks noChangeArrowheads="1"/>
          </p:cNvSpPr>
          <p:nvPr/>
        </p:nvSpPr>
        <p:spPr bwMode="auto">
          <a:xfrm>
            <a:off x="2925763"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a:solidFill>
                <a:srgbClr val="000000"/>
              </a:solidFill>
              <a:latin typeface="Tahoma" pitchFamily="34" charset="0"/>
            </a:endParaRPr>
          </a:p>
        </p:txBody>
      </p:sp>
      <p:sp>
        <p:nvSpPr>
          <p:cNvPr id="97296" name="Rectangle 34"/>
          <p:cNvSpPr>
            <a:spLocks noChangeArrowheads="1"/>
          </p:cNvSpPr>
          <p:nvPr/>
        </p:nvSpPr>
        <p:spPr bwMode="auto">
          <a:xfrm>
            <a:off x="4937125"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a:solidFill>
                <a:srgbClr val="000000"/>
              </a:solidFill>
              <a:latin typeface="Tahoma" pitchFamily="34" charset="0"/>
            </a:endParaRPr>
          </a:p>
        </p:txBody>
      </p:sp>
      <p:sp>
        <p:nvSpPr>
          <p:cNvPr id="97297" name="Rectangle 35"/>
          <p:cNvSpPr>
            <a:spLocks noChangeArrowheads="1"/>
          </p:cNvSpPr>
          <p:nvPr/>
        </p:nvSpPr>
        <p:spPr bwMode="auto">
          <a:xfrm>
            <a:off x="7162800" y="2498725"/>
            <a:ext cx="457200" cy="304800"/>
          </a:xfrm>
          <a:prstGeom prst="rect">
            <a:avLst/>
          </a:prstGeom>
          <a:solidFill>
            <a:srgbClr val="FFFFFF"/>
          </a:solidFill>
          <a:ln w="9525" algn="ctr">
            <a:solidFill>
              <a:srgbClr val="000000"/>
            </a:solidFill>
            <a:round/>
            <a:headEnd/>
            <a:tailEnd/>
          </a:ln>
        </p:spPr>
        <p:txBody>
          <a:bodyPr/>
          <a:lstStyle/>
          <a:p>
            <a:pPr algn="ctr" eaLnBrk="0" hangingPunct="0"/>
            <a:endParaRPr lang="en-US" sz="1200">
              <a:solidFill>
                <a:srgbClr val="000000"/>
              </a:solidFill>
              <a:latin typeface="Tahoma" pitchFamily="34" charset="0"/>
            </a:endParaRPr>
          </a:p>
        </p:txBody>
      </p:sp>
      <p:sp>
        <p:nvSpPr>
          <p:cNvPr id="97298" name="TextBox 36"/>
          <p:cNvSpPr txBox="1">
            <a:spLocks noChangeArrowheads="1"/>
          </p:cNvSpPr>
          <p:nvPr/>
        </p:nvSpPr>
        <p:spPr bwMode="auto">
          <a:xfrm>
            <a:off x="76200" y="2895599"/>
            <a:ext cx="7239000" cy="261610"/>
          </a:xfrm>
          <a:prstGeom prst="rect">
            <a:avLst/>
          </a:prstGeom>
          <a:noFill/>
          <a:ln w="9525">
            <a:noFill/>
            <a:miter lim="800000"/>
            <a:headEnd/>
            <a:tailEnd/>
          </a:ln>
        </p:spPr>
        <p:txBody>
          <a:bodyPr wrap="square">
            <a:spAutoFit/>
          </a:bodyPr>
          <a:lstStyle/>
          <a:p>
            <a:r>
              <a:rPr lang="en-US" sz="1100" b="1" dirty="0">
                <a:solidFill>
                  <a:srgbClr val="000000"/>
                </a:solidFill>
              </a:rPr>
              <a:t>Comments:</a:t>
            </a:r>
          </a:p>
        </p:txBody>
      </p:sp>
      <p:sp>
        <p:nvSpPr>
          <p:cNvPr id="97299" name="TextBox 37"/>
          <p:cNvSpPr txBox="1">
            <a:spLocks noChangeArrowheads="1"/>
          </p:cNvSpPr>
          <p:nvPr/>
        </p:nvSpPr>
        <p:spPr bwMode="auto">
          <a:xfrm>
            <a:off x="2484438" y="2484438"/>
            <a:ext cx="1371600" cy="338137"/>
          </a:xfrm>
          <a:prstGeom prst="rect">
            <a:avLst/>
          </a:prstGeom>
          <a:noFill/>
          <a:ln w="9525">
            <a:noFill/>
            <a:miter lim="800000"/>
            <a:headEnd/>
            <a:tailEnd/>
          </a:ln>
        </p:spPr>
        <p:txBody>
          <a:bodyPr>
            <a:spAutoFit/>
          </a:bodyPr>
          <a:lstStyle/>
          <a:p>
            <a:pPr algn="ctr"/>
            <a:r>
              <a:rPr lang="en-US" sz="1600" b="1">
                <a:solidFill>
                  <a:srgbClr val="000000"/>
                </a:solidFill>
              </a:rPr>
              <a:t>X</a:t>
            </a:r>
          </a:p>
        </p:txBody>
      </p:sp>
      <p:sp>
        <p:nvSpPr>
          <p:cNvPr id="97300" name="TextBox 38"/>
          <p:cNvSpPr txBox="1">
            <a:spLocks noChangeArrowheads="1"/>
          </p:cNvSpPr>
          <p:nvPr/>
        </p:nvSpPr>
        <p:spPr bwMode="auto">
          <a:xfrm>
            <a:off x="1600200" y="4781550"/>
            <a:ext cx="838200" cy="369888"/>
          </a:xfrm>
          <a:prstGeom prst="rect">
            <a:avLst/>
          </a:prstGeom>
          <a:solidFill>
            <a:schemeClr val="bg1"/>
          </a:solidFill>
          <a:ln w="19050">
            <a:noFill/>
            <a:miter lim="800000"/>
            <a:headEnd/>
            <a:tailEnd/>
          </a:ln>
        </p:spPr>
        <p:txBody>
          <a:bodyPr>
            <a:spAutoFit/>
          </a:bodyPr>
          <a:lstStyle/>
          <a:p>
            <a:pPr algn="ctr"/>
            <a:r>
              <a:rPr lang="en-US" b="1">
                <a:solidFill>
                  <a:srgbClr val="FFFFFF"/>
                </a:solidFill>
              </a:rPr>
              <a:t>()</a:t>
            </a:r>
          </a:p>
        </p:txBody>
      </p:sp>
      <p:sp>
        <p:nvSpPr>
          <p:cNvPr id="97301" name="TextBox 39"/>
          <p:cNvSpPr txBox="1">
            <a:spLocks noChangeArrowheads="1"/>
          </p:cNvSpPr>
          <p:nvPr/>
        </p:nvSpPr>
        <p:spPr bwMode="auto">
          <a:xfrm>
            <a:off x="1447800" y="4552950"/>
            <a:ext cx="838200" cy="339725"/>
          </a:xfrm>
          <a:prstGeom prst="rect">
            <a:avLst/>
          </a:prstGeom>
          <a:solidFill>
            <a:schemeClr val="bg1"/>
          </a:solidFill>
          <a:ln w="19050">
            <a:noFill/>
            <a:miter lim="800000"/>
            <a:headEnd/>
            <a:tailEnd/>
          </a:ln>
        </p:spPr>
        <p:txBody>
          <a:bodyPr>
            <a:spAutoFit/>
          </a:bodyPr>
          <a:lstStyle/>
          <a:p>
            <a:pPr algn="ctr"/>
            <a:r>
              <a:rPr lang="en-US" sz="800" b="1">
                <a:solidFill>
                  <a:srgbClr val="FFFFFF"/>
                </a:solidFill>
              </a:rPr>
              <a:t>EXCELS</a:t>
            </a:r>
          </a:p>
          <a:p>
            <a:pPr algn="ctr"/>
            <a:r>
              <a:rPr lang="en-US" sz="800" b="1">
                <a:solidFill>
                  <a:srgbClr val="FFFFFF"/>
                </a:solidFill>
              </a:rPr>
              <a:t>(49%)</a:t>
            </a:r>
          </a:p>
        </p:txBody>
      </p:sp>
      <p:sp>
        <p:nvSpPr>
          <p:cNvPr id="97302" name="Rectangle 40"/>
          <p:cNvSpPr>
            <a:spLocks noChangeArrowheads="1"/>
          </p:cNvSpPr>
          <p:nvPr/>
        </p:nvSpPr>
        <p:spPr bwMode="auto">
          <a:xfrm>
            <a:off x="152400" y="4237038"/>
            <a:ext cx="8915400" cy="1371600"/>
          </a:xfrm>
          <a:prstGeom prst="rect">
            <a:avLst/>
          </a:prstGeom>
          <a:solidFill>
            <a:srgbClr val="FFFFFF"/>
          </a:solidFill>
          <a:ln w="19050" algn="ctr">
            <a:solidFill>
              <a:srgbClr val="FF0000"/>
            </a:solidFill>
            <a:round/>
            <a:headEnd/>
            <a:tailEnd/>
          </a:ln>
        </p:spPr>
        <p:txBody>
          <a:bodyPr/>
          <a:lstStyle/>
          <a:p>
            <a:pPr algn="ctr" eaLnBrk="0" hangingPunct="0"/>
            <a:endParaRPr lang="en-US" sz="1200">
              <a:solidFill>
                <a:srgbClr val="000000"/>
              </a:solidFill>
              <a:latin typeface="Tahoma" pitchFamily="34" charset="0"/>
            </a:endParaRPr>
          </a:p>
        </p:txBody>
      </p:sp>
      <p:sp>
        <p:nvSpPr>
          <p:cNvPr id="97303" name="TextBox 49"/>
          <p:cNvSpPr txBox="1">
            <a:spLocks noChangeArrowheads="1"/>
          </p:cNvSpPr>
          <p:nvPr/>
        </p:nvSpPr>
        <p:spPr bwMode="auto">
          <a:xfrm>
            <a:off x="122238" y="4233863"/>
            <a:ext cx="9144000" cy="261937"/>
          </a:xfrm>
          <a:prstGeom prst="rect">
            <a:avLst/>
          </a:prstGeom>
          <a:noFill/>
          <a:ln w="9525">
            <a:noFill/>
            <a:miter lim="800000"/>
            <a:headEnd/>
            <a:tailEnd/>
          </a:ln>
        </p:spPr>
        <p:txBody>
          <a:bodyPr>
            <a:spAutoFit/>
          </a:bodyPr>
          <a:lstStyle/>
          <a:p>
            <a:r>
              <a:rPr lang="en-US" sz="1100" b="1">
                <a:solidFill>
                  <a:srgbClr val="000000"/>
                </a:solidFill>
              </a:rPr>
              <a:t>HQDA COMPARISON OF THE RATER’S PROFILE AND BOX CHECK AT THE TIME THIS REPORT PROCESSED</a:t>
            </a:r>
          </a:p>
        </p:txBody>
      </p:sp>
      <p:sp>
        <p:nvSpPr>
          <p:cNvPr id="97304" name="Rectangle 50"/>
          <p:cNvSpPr>
            <a:spLocks noChangeArrowheads="1"/>
          </p:cNvSpPr>
          <p:nvPr/>
        </p:nvSpPr>
        <p:spPr bwMode="auto">
          <a:xfrm>
            <a:off x="228600" y="4508500"/>
            <a:ext cx="8686800" cy="381000"/>
          </a:xfrm>
          <a:prstGeom prst="rect">
            <a:avLst/>
          </a:prstGeom>
          <a:solidFill>
            <a:srgbClr val="FFFFFF"/>
          </a:solidFill>
          <a:ln w="9525" algn="ctr">
            <a:solidFill>
              <a:srgbClr val="000000"/>
            </a:solidFill>
            <a:round/>
            <a:headEnd/>
            <a:tailEnd/>
          </a:ln>
        </p:spPr>
        <p:txBody>
          <a:bodyPr/>
          <a:lstStyle/>
          <a:p>
            <a:pPr algn="ctr" eaLnBrk="0" hangingPunct="0"/>
            <a:endParaRPr lang="en-US" sz="1200">
              <a:solidFill>
                <a:srgbClr val="000000"/>
              </a:solidFill>
              <a:latin typeface="Tahoma" pitchFamily="34" charset="0"/>
            </a:endParaRPr>
          </a:p>
        </p:txBody>
      </p:sp>
      <p:sp>
        <p:nvSpPr>
          <p:cNvPr id="97305" name="TextBox 51"/>
          <p:cNvSpPr txBox="1">
            <a:spLocks noChangeArrowheads="1"/>
          </p:cNvSpPr>
          <p:nvPr/>
        </p:nvSpPr>
        <p:spPr bwMode="auto">
          <a:xfrm>
            <a:off x="3657600" y="4522788"/>
            <a:ext cx="1600200" cy="338137"/>
          </a:xfrm>
          <a:prstGeom prst="rect">
            <a:avLst/>
          </a:prstGeom>
          <a:noFill/>
          <a:ln w="9525">
            <a:noFill/>
            <a:miter lim="800000"/>
            <a:headEnd/>
            <a:tailEnd/>
          </a:ln>
        </p:spPr>
        <p:txBody>
          <a:bodyPr>
            <a:spAutoFit/>
          </a:bodyPr>
          <a:lstStyle/>
          <a:p>
            <a:r>
              <a:rPr lang="en-US" sz="1600" b="1">
                <a:solidFill>
                  <a:srgbClr val="000000"/>
                </a:solidFill>
              </a:rPr>
              <a:t>PROFICIENT </a:t>
            </a:r>
          </a:p>
        </p:txBody>
      </p:sp>
      <p:sp>
        <p:nvSpPr>
          <p:cNvPr id="97306" name="TextBox 52"/>
          <p:cNvSpPr txBox="1">
            <a:spLocks noChangeArrowheads="1"/>
          </p:cNvSpPr>
          <p:nvPr/>
        </p:nvSpPr>
        <p:spPr bwMode="auto">
          <a:xfrm>
            <a:off x="228600" y="4868863"/>
            <a:ext cx="2514600" cy="769937"/>
          </a:xfrm>
          <a:prstGeom prst="rect">
            <a:avLst/>
          </a:prstGeom>
          <a:noFill/>
          <a:ln w="9525">
            <a:noFill/>
            <a:miter lim="800000"/>
            <a:headEnd/>
            <a:tailEnd/>
          </a:ln>
        </p:spPr>
        <p:txBody>
          <a:bodyPr>
            <a:spAutoFit/>
          </a:bodyPr>
          <a:lstStyle/>
          <a:p>
            <a:r>
              <a:rPr lang="en-US" sz="1100" b="1">
                <a:solidFill>
                  <a:srgbClr val="000000"/>
                </a:solidFill>
              </a:rPr>
              <a:t>RO:  RANK SOLDIERS NAME</a:t>
            </a:r>
          </a:p>
          <a:p>
            <a:r>
              <a:rPr lang="en-US" sz="1100" b="1">
                <a:solidFill>
                  <a:srgbClr val="000000"/>
                </a:solidFill>
              </a:rPr>
              <a:t>SSN:  xxx-xx-xxxx</a:t>
            </a:r>
          </a:p>
          <a:p>
            <a:r>
              <a:rPr lang="en-US" sz="1100" b="1">
                <a:solidFill>
                  <a:srgbClr val="000000"/>
                </a:solidFill>
              </a:rPr>
              <a:t>DATE:</a:t>
            </a:r>
          </a:p>
          <a:p>
            <a:r>
              <a:rPr lang="en-US" sz="1100" b="1">
                <a:solidFill>
                  <a:srgbClr val="000000"/>
                </a:solidFill>
              </a:rPr>
              <a:t>RATINGS THIS OFFICER:</a:t>
            </a:r>
          </a:p>
        </p:txBody>
      </p:sp>
      <p:sp>
        <p:nvSpPr>
          <p:cNvPr id="97307" name="TextBox 53"/>
          <p:cNvSpPr txBox="1">
            <a:spLocks noChangeArrowheads="1"/>
          </p:cNvSpPr>
          <p:nvPr/>
        </p:nvSpPr>
        <p:spPr bwMode="auto">
          <a:xfrm>
            <a:off x="4114800" y="4865688"/>
            <a:ext cx="2514600" cy="600075"/>
          </a:xfrm>
          <a:prstGeom prst="rect">
            <a:avLst/>
          </a:prstGeom>
          <a:noFill/>
          <a:ln w="9525">
            <a:noFill/>
            <a:miter lim="800000"/>
            <a:headEnd/>
            <a:tailEnd/>
          </a:ln>
        </p:spPr>
        <p:txBody>
          <a:bodyPr>
            <a:spAutoFit/>
          </a:bodyPr>
          <a:lstStyle/>
          <a:p>
            <a:r>
              <a:rPr lang="en-US" sz="1100" b="1">
                <a:solidFill>
                  <a:srgbClr val="000000"/>
                </a:solidFill>
              </a:rPr>
              <a:t>R:  RANK/GRADE NAME</a:t>
            </a:r>
          </a:p>
          <a:p>
            <a:r>
              <a:rPr lang="en-US" sz="1100" b="1">
                <a:solidFill>
                  <a:srgbClr val="000000"/>
                </a:solidFill>
              </a:rPr>
              <a:t>SSN:  xxx-xx-xxxx</a:t>
            </a:r>
          </a:p>
          <a:p>
            <a:r>
              <a:rPr lang="en-US" sz="1100" b="1">
                <a:solidFill>
                  <a:srgbClr val="000000"/>
                </a:solidFill>
              </a:rPr>
              <a:t>TOTAL RATINGS:</a:t>
            </a:r>
          </a:p>
        </p:txBody>
      </p:sp>
      <p:sp>
        <p:nvSpPr>
          <p:cNvPr id="30" name="TextBox 29"/>
          <p:cNvSpPr txBox="1"/>
          <p:nvPr/>
        </p:nvSpPr>
        <p:spPr>
          <a:xfrm>
            <a:off x="4089817" y="6669113"/>
            <a:ext cx="883575" cy="230832"/>
          </a:xfrm>
          <a:prstGeom prst="rect">
            <a:avLst/>
          </a:prstGeom>
          <a:noFill/>
        </p:spPr>
        <p:txBody>
          <a:bodyPr wrap="none" rtlCol="0">
            <a:spAutoFit/>
          </a:bodyPr>
          <a:lstStyle/>
          <a:p>
            <a:pPr fontAlgn="base">
              <a:spcBef>
                <a:spcPct val="0"/>
              </a:spcBef>
              <a:spcAft>
                <a:spcPct val="0"/>
              </a:spcAft>
            </a:pPr>
            <a:r>
              <a:rPr lang="en-US" sz="900" b="1" dirty="0" smtClean="0">
                <a:solidFill>
                  <a:srgbClr val="FF0000"/>
                </a:solidFill>
                <a:latin typeface="Tahoma" pitchFamily="34" charset="0"/>
                <a:cs typeface="Arial" charset="0"/>
              </a:rPr>
              <a:t>Unclassified</a:t>
            </a:r>
            <a:endParaRPr lang="en-US" sz="900" b="1" dirty="0">
              <a:solidFill>
                <a:srgbClr val="FF0000"/>
              </a:solidFill>
              <a:latin typeface="Tahoma" pitchFamily="34" charset="0"/>
              <a:cs typeface="Arial" charset="0"/>
            </a:endParaRPr>
          </a:p>
        </p:txBody>
      </p:sp>
      <p:sp>
        <p:nvSpPr>
          <p:cNvPr id="28" name="TextBox 36"/>
          <p:cNvSpPr txBox="1">
            <a:spLocks noChangeArrowheads="1"/>
          </p:cNvSpPr>
          <p:nvPr/>
        </p:nvSpPr>
        <p:spPr bwMode="auto">
          <a:xfrm>
            <a:off x="152400" y="5638800"/>
            <a:ext cx="8991600" cy="260350"/>
          </a:xfrm>
          <a:prstGeom prst="rect">
            <a:avLst/>
          </a:prstGeom>
          <a:noFill/>
          <a:ln w="9525">
            <a:noFill/>
            <a:miter lim="800000"/>
            <a:headEnd/>
            <a:tailEnd/>
          </a:ln>
        </p:spPr>
        <p:txBody>
          <a:bodyPr>
            <a:spAutoFit/>
          </a:bodyPr>
          <a:lstStyle/>
          <a:p>
            <a:r>
              <a:rPr lang="en-US" sz="1100" b="1" dirty="0">
                <a:solidFill>
                  <a:srgbClr val="000000"/>
                </a:solidFill>
              </a:rPr>
              <a:t>Comments:</a:t>
            </a:r>
          </a:p>
        </p:txBody>
      </p:sp>
      <p:cxnSp>
        <p:nvCxnSpPr>
          <p:cNvPr id="29" name="Straight Connector 21"/>
          <p:cNvCxnSpPr>
            <a:cxnSpLocks noChangeShapeType="1"/>
          </p:cNvCxnSpPr>
          <p:nvPr/>
        </p:nvCxnSpPr>
        <p:spPr bwMode="auto">
          <a:xfrm>
            <a:off x="152400" y="5672667"/>
            <a:ext cx="8855075" cy="0"/>
          </a:xfrm>
          <a:prstGeom prst="line">
            <a:avLst/>
          </a:prstGeom>
          <a:noFill/>
          <a:ln w="9525" algn="ctr">
            <a:solidFill>
              <a:srgbClr val="000000"/>
            </a:solidFill>
            <a:round/>
            <a:headEnd/>
            <a:tailEnd/>
          </a:ln>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TotalTime>
  <Words>9354</Words>
  <Application>Microsoft Office PowerPoint</Application>
  <PresentationFormat>On-screen Show (4:3)</PresentationFormat>
  <Paragraphs>1340</Paragraphs>
  <Slides>41</Slides>
  <Notes>41</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44" baseType="lpstr">
      <vt:lpstr>17_Default Design</vt:lpstr>
      <vt:lpstr>Clip</vt:lpstr>
      <vt:lpstr>Worksheet</vt:lpstr>
      <vt:lpstr> Revised Officer  Evaluation Reports 1 APR 14 Implementation</vt:lpstr>
      <vt:lpstr>Background</vt:lpstr>
      <vt:lpstr>OER CHANGES</vt:lpstr>
      <vt:lpstr>Slide 4</vt:lpstr>
      <vt:lpstr>Slide 5</vt:lpstr>
      <vt:lpstr>Slide 6</vt:lpstr>
      <vt:lpstr>Slide 7</vt:lpstr>
      <vt:lpstr>Senior Rater Profile</vt:lpstr>
      <vt:lpstr>Slide 9</vt:lpstr>
      <vt:lpstr>Slide 10</vt:lpstr>
      <vt:lpstr>Slide 11</vt:lpstr>
      <vt:lpstr>Slide 12</vt:lpstr>
      <vt:lpstr>Slide 13</vt:lpstr>
      <vt:lpstr>Slide 14</vt:lpstr>
      <vt:lpstr>Slide 15</vt:lpstr>
      <vt:lpstr>Slide 16</vt:lpstr>
      <vt:lpstr>Slide 17</vt:lpstr>
      <vt:lpstr>COL Report Page 1</vt:lpstr>
      <vt:lpstr>COL Report Page 2</vt:lpstr>
      <vt:lpstr>Senior Rater Box Check</vt:lpstr>
      <vt:lpstr>Profile Credit of 5 for Colonel Report</vt:lpstr>
      <vt:lpstr>BG Report</vt:lpstr>
      <vt:lpstr>Slide 23</vt:lpstr>
      <vt:lpstr>Slide 24</vt:lpstr>
      <vt:lpstr>Evaluation Entry System (EES)</vt:lpstr>
      <vt:lpstr>Evaluation Entry System (EES) Landing Page</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sonny.louie</cp:lastModifiedBy>
  <cp:revision>263</cp:revision>
  <dcterms:created xsi:type="dcterms:W3CDTF">2013-08-27T21:11:28Z</dcterms:created>
  <dcterms:modified xsi:type="dcterms:W3CDTF">2014-01-22T13:37:56Z</dcterms:modified>
</cp:coreProperties>
</file>